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69" r:id="rId6"/>
    <p:sldId id="270" r:id="rId7"/>
    <p:sldId id="271" r:id="rId8"/>
    <p:sldId id="258" r:id="rId9"/>
    <p:sldId id="276" r:id="rId10"/>
    <p:sldId id="267"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4933"/>
    <a:srgbClr val="451001"/>
    <a:srgbClr val="6D1F0A"/>
    <a:srgbClr val="1677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E61DC-D4BC-415B-A34F-A12501472D2B}" v="20" dt="2025-09-01T14:24:31.056"/>
    <p1510:client id="{ACDC0B38-809A-4C67-9734-453F6C6AAA08}" v="19" dt="2025-09-01T12:57:28.12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59781" autoAdjust="0"/>
  </p:normalViewPr>
  <p:slideViewPr>
    <p:cSldViewPr snapToGrid="0">
      <p:cViewPr varScale="1">
        <p:scale>
          <a:sx n="36" d="100"/>
          <a:sy n="36" d="100"/>
        </p:scale>
        <p:origin x="1804"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E1C74-AFC5-4D49-8AD7-E922755C26E8}" type="datetimeFigureOut">
              <a:rPr lang="de-CH" smtClean="0"/>
              <a:t>04.09.2025</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34EAE-3BA2-4DFB-B3CF-8E17730FBCAF}" type="slidenum">
              <a:rPr lang="de-CH" smtClean="0"/>
              <a:t>‹Nr.›</a:t>
            </a:fld>
            <a:endParaRPr lang="de-CH"/>
          </a:p>
        </p:txBody>
      </p:sp>
    </p:spTree>
    <p:extLst>
      <p:ext uri="{BB962C8B-B14F-4D97-AF65-F5344CB8AC3E}">
        <p14:creationId xmlns:p14="http://schemas.microsoft.com/office/powerpoint/2010/main" val="78237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arlament.ch/de/ratsbetrieb/suche-curia-vista/geschaeft?AffairId=2024416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2B34EAE-3BA2-4DFB-B3CF-8E17730FBCAF}" type="slidenum">
              <a:rPr lang="de-CH" smtClean="0"/>
              <a:t>1</a:t>
            </a:fld>
            <a:endParaRPr lang="de-CH"/>
          </a:p>
        </p:txBody>
      </p:sp>
    </p:spTree>
    <p:extLst>
      <p:ext uri="{BB962C8B-B14F-4D97-AF65-F5344CB8AC3E}">
        <p14:creationId xmlns:p14="http://schemas.microsoft.com/office/powerpoint/2010/main" val="150548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de-CH" sz="1200" b="0" i="0" u="none" strike="noStrike" kern="1200" dirty="0">
                <a:solidFill>
                  <a:schemeClr val="tx1"/>
                </a:solidFill>
                <a:effectLst/>
                <a:latin typeface="+mn-lt"/>
                <a:ea typeface="+mn-ea"/>
                <a:cs typeface="+mn-cs"/>
              </a:rPr>
              <a:t>Casafair Schweiz, gegründet 1988, ist der Verband für umweltbewusste und faire Wohneigentümer*innen, der sich für klimaschonendes Bauen und Wohnen, haushälterische Bodennutzung und faire Mietverhältnisse einsetzt.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de-CH" sz="1200" b="0" i="0" u="none" strike="noStrike" kern="1200" dirty="0">
                <a:solidFill>
                  <a:schemeClr val="tx1"/>
                </a:solidFill>
                <a:effectLst/>
                <a:latin typeface="+mn-lt"/>
                <a:ea typeface="+mn-ea"/>
                <a:cs typeface="+mn-cs"/>
              </a:rPr>
              <a:t>Mit rund 16.000 Mitgliedern ist Casafair die grösste politische Organisation, die für ökologisches und soziales Wohneigentum eintritt. In der Westschweiz tritt der Verband unter dem Namen « HabitatDurable » auf.</a:t>
            </a:r>
            <a:endParaRPr lang="de-CH" sz="1200" b="0" i="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5"/>
          </p:nvPr>
        </p:nvSpPr>
        <p:spPr/>
        <p:txBody>
          <a:bodyPr/>
          <a:lstStyle/>
          <a:p>
            <a:fld id="{E2B34EAE-3BA2-4DFB-B3CF-8E17730FBCAF}" type="slidenum">
              <a:rPr lang="de-CH" smtClean="0"/>
              <a:t>2</a:t>
            </a:fld>
            <a:endParaRPr lang="de-CH"/>
          </a:p>
        </p:txBody>
      </p:sp>
    </p:spTree>
    <p:extLst>
      <p:ext uri="{BB962C8B-B14F-4D97-AF65-F5344CB8AC3E}">
        <p14:creationId xmlns:p14="http://schemas.microsoft.com/office/powerpoint/2010/main" val="32908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0" kern="1200" dirty="0">
                <a:solidFill>
                  <a:schemeClr val="tx1"/>
                </a:solidFill>
                <a:effectLst/>
                <a:latin typeface="+mn-lt"/>
                <a:ea typeface="+mn-ea"/>
                <a:cs typeface="+mn-cs"/>
              </a:rPr>
              <a:t>Wohnungsknappheit und steigende Mieten</a:t>
            </a:r>
            <a:br>
              <a:rPr lang="de-CH" sz="1200" b="0" i="0" kern="1200" dirty="0">
                <a:solidFill>
                  <a:schemeClr val="tx1"/>
                </a:solidFill>
                <a:effectLst/>
                <a:latin typeface="+mn-lt"/>
                <a:ea typeface="+mn-ea"/>
                <a:cs typeface="+mn-cs"/>
              </a:rPr>
            </a:br>
            <a:r>
              <a:rPr lang="de-CH" sz="1200" b="0" i="0" kern="1200" dirty="0">
                <a:solidFill>
                  <a:schemeClr val="tx1"/>
                </a:solidFill>
                <a:effectLst/>
                <a:latin typeface="+mn-lt"/>
                <a:ea typeface="+mn-ea"/>
                <a:cs typeface="+mn-cs"/>
              </a:rPr>
              <a:t>Viele Menschen finden kaum noch bezahlbare Wohnungen. Besonders Familien, ältere Menschen und Personen mit tieferen Einkommen leiden unter der Situation.</a:t>
            </a:r>
          </a:p>
          <a:p>
            <a:r>
              <a:rPr lang="de-CH" sz="1200" b="1" i="0" kern="1200" dirty="0">
                <a:solidFill>
                  <a:schemeClr val="tx1"/>
                </a:solidFill>
                <a:effectLst/>
                <a:latin typeface="+mn-lt"/>
                <a:ea typeface="+mn-ea"/>
                <a:cs typeface="+mn-cs"/>
              </a:rPr>
              <a:t>Kurzzeitvermietungen (</a:t>
            </a:r>
            <a:r>
              <a:rPr lang="de-CH" sz="1200" b="1" i="0" kern="1200" dirty="0" err="1">
                <a:solidFill>
                  <a:schemeClr val="tx1"/>
                </a:solidFill>
                <a:effectLst/>
                <a:latin typeface="+mn-lt"/>
                <a:ea typeface="+mn-ea"/>
                <a:cs typeface="+mn-cs"/>
              </a:rPr>
              <a:t>Airbnb</a:t>
            </a:r>
            <a:r>
              <a:rPr lang="de-CH" sz="1200" b="1" i="0" kern="1200" dirty="0">
                <a:solidFill>
                  <a:schemeClr val="tx1"/>
                </a:solidFill>
                <a:effectLst/>
                <a:latin typeface="+mn-lt"/>
                <a:ea typeface="+mn-ea"/>
                <a:cs typeface="+mn-cs"/>
              </a:rPr>
              <a:t>, Zweitwohnungen)</a:t>
            </a:r>
            <a:br>
              <a:rPr lang="de-CH" sz="1200" b="0" i="0" kern="1200" dirty="0">
                <a:solidFill>
                  <a:schemeClr val="tx1"/>
                </a:solidFill>
                <a:effectLst/>
                <a:latin typeface="+mn-lt"/>
                <a:ea typeface="+mn-ea"/>
                <a:cs typeface="+mn-cs"/>
              </a:rPr>
            </a:br>
            <a:r>
              <a:rPr lang="de-CH" sz="1200" b="0" i="0" kern="1200" dirty="0">
                <a:solidFill>
                  <a:schemeClr val="tx1"/>
                </a:solidFill>
                <a:effectLst/>
                <a:latin typeface="+mn-lt"/>
                <a:ea typeface="+mn-ea"/>
                <a:cs typeface="+mn-cs"/>
              </a:rPr>
              <a:t>Immer mehr Wohnungen werden der Spekulation und dem Tourismusmarkt zugeführt. Dadurch verknappt sich das Angebot für die Bevölkerung weiter.</a:t>
            </a:r>
          </a:p>
          <a:p>
            <a:r>
              <a:rPr lang="de-CH" sz="1200" b="1" i="0" kern="1200" dirty="0">
                <a:solidFill>
                  <a:schemeClr val="tx1"/>
                </a:solidFill>
                <a:effectLst/>
                <a:latin typeface="+mn-lt"/>
                <a:ea typeface="+mn-ea"/>
                <a:cs typeface="+mn-cs"/>
              </a:rPr>
              <a:t>Baulandpolitik</a:t>
            </a:r>
            <a:br>
              <a:rPr lang="de-CH" sz="1200" b="0" i="0" kern="1200" dirty="0">
                <a:solidFill>
                  <a:schemeClr val="tx1"/>
                </a:solidFill>
                <a:effectLst/>
                <a:latin typeface="+mn-lt"/>
                <a:ea typeface="+mn-ea"/>
                <a:cs typeface="+mn-cs"/>
              </a:rPr>
            </a:br>
            <a:r>
              <a:rPr lang="de-CH" sz="1200" b="0" i="0" kern="1200" dirty="0">
                <a:solidFill>
                  <a:schemeClr val="tx1"/>
                </a:solidFill>
                <a:effectLst/>
                <a:latin typeface="+mn-lt"/>
                <a:ea typeface="+mn-ea"/>
                <a:cs typeface="+mn-cs"/>
              </a:rPr>
              <a:t>Boden und Immobilien werden oft rein gewinnorientiert genutzt, anstatt langfristig für gemeinnützigen Wohnungsbau gesichert zu werden.</a:t>
            </a:r>
          </a:p>
          <a:p>
            <a:r>
              <a:rPr lang="de-CH" sz="1200" b="1" i="0" kern="1200" dirty="0">
                <a:solidFill>
                  <a:schemeClr val="tx1"/>
                </a:solidFill>
                <a:effectLst/>
                <a:latin typeface="+mn-lt"/>
                <a:ea typeface="+mn-ea"/>
                <a:cs typeface="+mn-cs"/>
              </a:rPr>
              <a:t>Tourismusdruck</a:t>
            </a:r>
            <a:br>
              <a:rPr lang="de-CH" sz="1200" b="0" i="0" kern="1200" dirty="0">
                <a:solidFill>
                  <a:schemeClr val="tx1"/>
                </a:solidFill>
                <a:effectLst/>
                <a:latin typeface="+mn-lt"/>
                <a:ea typeface="+mn-ea"/>
                <a:cs typeface="+mn-cs"/>
              </a:rPr>
            </a:br>
            <a:r>
              <a:rPr lang="de-CH" sz="1200" b="0" i="0" kern="1200" dirty="0">
                <a:solidFill>
                  <a:schemeClr val="tx1"/>
                </a:solidFill>
                <a:effectLst/>
                <a:latin typeface="+mn-lt"/>
                <a:ea typeface="+mn-ea"/>
                <a:cs typeface="+mn-cs"/>
              </a:rPr>
              <a:t>Wie in Interlaken zeigt sich auch in Spiez: Touristische Nutzungen verdrängen regulären Wohnraum und destabilisieren die Mietpreise.</a:t>
            </a:r>
          </a:p>
          <a:p>
            <a:br>
              <a:rPr lang="de-CH" dirty="0"/>
            </a:br>
            <a:endParaRPr lang="de-CH" dirty="0"/>
          </a:p>
        </p:txBody>
      </p:sp>
      <p:sp>
        <p:nvSpPr>
          <p:cNvPr id="4" name="Foliennummernplatzhalter 3"/>
          <p:cNvSpPr>
            <a:spLocks noGrp="1"/>
          </p:cNvSpPr>
          <p:nvPr>
            <p:ph type="sldNum" sz="quarter" idx="5"/>
          </p:nvPr>
        </p:nvSpPr>
        <p:spPr/>
        <p:txBody>
          <a:bodyPr/>
          <a:lstStyle/>
          <a:p>
            <a:fld id="{E2B34EAE-3BA2-4DFB-B3CF-8E17730FBCAF}" type="slidenum">
              <a:rPr lang="de-CH" smtClean="0"/>
              <a:t>3</a:t>
            </a:fld>
            <a:endParaRPr lang="de-CH"/>
          </a:p>
        </p:txBody>
      </p:sp>
    </p:spTree>
    <p:extLst>
      <p:ext uri="{BB962C8B-B14F-4D97-AF65-F5344CB8AC3E}">
        <p14:creationId xmlns:p14="http://schemas.microsoft.com/office/powerpoint/2010/main" val="343915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Sehr interessante Umfrage – wie ich gehört habe, waren mehr als die Hälfte der Teilnehmer*innen auch Hauseigentümer*innen. Auch Eigentümer*innen bereitet der Mangel an bezahlbarem Wohnraum Sorge – wie die Umfrage zeigt. </a:t>
            </a:r>
          </a:p>
          <a:p>
            <a:endParaRPr lang="de-CH" dirty="0"/>
          </a:p>
          <a:p>
            <a:r>
              <a:rPr lang="de-CH" sz="1200" b="0" i="0" kern="1200" dirty="0">
                <a:solidFill>
                  <a:schemeClr val="tx1"/>
                </a:solidFill>
                <a:effectLst/>
                <a:latin typeface="+mn-lt"/>
                <a:ea typeface="+mn-ea"/>
                <a:cs typeface="+mn-cs"/>
              </a:rPr>
              <a:t>Die Umfrage zeigt, dass das Problem Wohnkosten und Wohnungsknappheit auch in Spiez vorhanden ist. Was kann auf Gemeindeebene gemacht werden?</a:t>
            </a:r>
          </a:p>
          <a:p>
            <a:br>
              <a:rPr lang="de-CH" dirty="0"/>
            </a:br>
            <a:r>
              <a:rPr lang="de-CH" dirty="0"/>
              <a:t>Casafair hat deshalb eine Reihe von Lösungsvorschlägen für dieses Problem. Im Zentrum steht die Rendite, die mit Mietwohnungen erwirtschaftet wird.: Casafair setzt sich für ein Kostenmiete-Modell auch für private Vermieter*innen ein. Casafair hat dafür einen online-Mietrechner lanciert. </a:t>
            </a:r>
          </a:p>
          <a:p>
            <a:endParaRPr lang="de-CH" dirty="0"/>
          </a:p>
          <a:p>
            <a:r>
              <a:rPr lang="de-CH" dirty="0"/>
              <a:t>Wichtig ist auch Transparenz  - zusammen mit SP, Grüne, EVP, Mieterverband und Wohnbaugenossenschaften hat Casafair die Initiative für transparente Vormieten im Kanton Bern lanciert, über die am 28. September abgestimmt wird. </a:t>
            </a:r>
          </a:p>
          <a:p>
            <a:endParaRPr lang="de-CH" dirty="0"/>
          </a:p>
          <a:p>
            <a:r>
              <a:rPr lang="de-CH" dirty="0"/>
              <a:t>Instrumente wie ein Vorkaufstecht für Gemeinden helfen, bezahlbaren Wohnraum zu erhalten. Auch die Fondation Casafair hat dieses Ziel – sie kauft Liegenschaften von Privatleuten und bewirtschaftet diese nach Casafair-Prinzipien. </a:t>
            </a:r>
          </a:p>
          <a:p>
            <a:endParaRPr lang="de-CH" dirty="0"/>
          </a:p>
          <a:p>
            <a:r>
              <a:rPr lang="de-CH" dirty="0" err="1"/>
              <a:t>Airbnb</a:t>
            </a:r>
            <a:r>
              <a:rPr lang="de-CH" dirty="0"/>
              <a:t> und ähnliche Angebote verknappen den Wohnraum zusätzlich. In der Stadt Luzern wurde von der Stimmbevölkerung ein strenges Gesetz angenommen, welche die Vermietung auf 90 Nächte pro Jahr begrenzt. Casafair hat auch hier die Initiative mit lanciert. </a:t>
            </a:r>
          </a:p>
        </p:txBody>
      </p:sp>
      <p:sp>
        <p:nvSpPr>
          <p:cNvPr id="4" name="Foliennummernplatzhalter 3"/>
          <p:cNvSpPr>
            <a:spLocks noGrp="1"/>
          </p:cNvSpPr>
          <p:nvPr>
            <p:ph type="sldNum" sz="quarter" idx="5"/>
          </p:nvPr>
        </p:nvSpPr>
        <p:spPr/>
        <p:txBody>
          <a:bodyPr/>
          <a:lstStyle/>
          <a:p>
            <a:fld id="{E2B34EAE-3BA2-4DFB-B3CF-8E17730FBCAF}" type="slidenum">
              <a:rPr lang="de-CH" smtClean="0"/>
              <a:t>4</a:t>
            </a:fld>
            <a:endParaRPr lang="de-CH"/>
          </a:p>
        </p:txBody>
      </p:sp>
    </p:spTree>
    <p:extLst>
      <p:ext uri="{BB962C8B-B14F-4D97-AF65-F5344CB8AC3E}">
        <p14:creationId xmlns:p14="http://schemas.microsoft.com/office/powerpoint/2010/main" val="369427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CH" sz="1200" b="0" i="0" kern="1200" dirty="0">
                <a:solidFill>
                  <a:schemeClr val="tx1"/>
                </a:solidFill>
                <a:effectLst/>
                <a:latin typeface="+mn-lt"/>
                <a:ea typeface="+mn-ea"/>
                <a:cs typeface="+mn-cs"/>
              </a:rPr>
              <a:t>Für die Mietzinsberechnung werden alle für die Eigentümerschaft effektiv anfallenden Kosten und eine angemessene Rendite (Verzinsung des Eigenkapitals) einbezogen.</a:t>
            </a:r>
          </a:p>
          <a:p>
            <a:br>
              <a:rPr lang="de-CH" dirty="0"/>
            </a:br>
            <a:r>
              <a:rPr lang="de-CH" dirty="0"/>
              <a:t>Das</a:t>
            </a:r>
          </a:p>
        </p:txBody>
      </p:sp>
      <p:sp>
        <p:nvSpPr>
          <p:cNvPr id="4" name="Foliennummernplatzhalter 3"/>
          <p:cNvSpPr>
            <a:spLocks noGrp="1"/>
          </p:cNvSpPr>
          <p:nvPr>
            <p:ph type="sldNum" sz="quarter" idx="5"/>
          </p:nvPr>
        </p:nvSpPr>
        <p:spPr/>
        <p:txBody>
          <a:bodyPr/>
          <a:lstStyle/>
          <a:p>
            <a:fld id="{E2B34EAE-3BA2-4DFB-B3CF-8E17730FBCAF}" type="slidenum">
              <a:rPr lang="de-CH" smtClean="0"/>
              <a:t>5</a:t>
            </a:fld>
            <a:endParaRPr lang="de-CH"/>
          </a:p>
        </p:txBody>
      </p:sp>
    </p:spTree>
    <p:extLst>
      <p:ext uri="{BB962C8B-B14F-4D97-AF65-F5344CB8AC3E}">
        <p14:creationId xmlns:p14="http://schemas.microsoft.com/office/powerpoint/2010/main" val="141284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C698D-E423-B3F8-341C-881F73C0CEA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5061A15-C2FB-A14C-6664-3ABF001CC8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2378940-2DF1-BD4B-1563-9F45089E3AC5}"/>
              </a:ext>
            </a:extLst>
          </p:cNvPr>
          <p:cNvSpPr>
            <a:spLocks noGrp="1"/>
          </p:cNvSpPr>
          <p:nvPr>
            <p:ph type="body" idx="1"/>
          </p:nvPr>
        </p:nvSpPr>
        <p:spPr/>
        <p:txBody>
          <a:bodyPr/>
          <a:lstStyle/>
          <a:p>
            <a:pPr fontAlgn="base"/>
            <a:r>
              <a:rPr lang="de-CH" sz="1200" b="0" i="0" kern="1200" dirty="0">
                <a:solidFill>
                  <a:schemeClr val="tx1"/>
                </a:solidFill>
                <a:effectLst/>
                <a:latin typeface="+mn-lt"/>
                <a:ea typeface="+mn-ea"/>
                <a:cs typeface="+mn-cs"/>
              </a:rPr>
              <a:t>Die </a:t>
            </a:r>
            <a:r>
              <a:rPr lang="de-CH" sz="1200" b="0" i="0" kern="1200" dirty="0" err="1">
                <a:solidFill>
                  <a:schemeClr val="tx1"/>
                </a:solidFill>
                <a:effectLst/>
                <a:latin typeface="+mn-lt"/>
                <a:ea typeface="+mn-ea"/>
                <a:cs typeface="+mn-cs"/>
              </a:rPr>
              <a:t>Berechung</a:t>
            </a:r>
            <a:r>
              <a:rPr lang="de-CH" sz="1200" b="0" i="0" kern="1200" dirty="0">
                <a:solidFill>
                  <a:schemeClr val="tx1"/>
                </a:solidFill>
                <a:effectLst/>
                <a:latin typeface="+mn-lt"/>
                <a:ea typeface="+mn-ea"/>
                <a:cs typeface="+mn-cs"/>
              </a:rPr>
              <a:t> der maximal zulässigen Rendite für die Vermietung von Wohnräumen ist gesetzlich nur unzureichend geregelt. </a:t>
            </a:r>
          </a:p>
          <a:p>
            <a:pPr fontAlgn="base"/>
            <a:endParaRPr lang="de-CH" sz="1200" b="0" i="0" kern="1200" dirty="0">
              <a:solidFill>
                <a:schemeClr val="tx1"/>
              </a:solidFill>
              <a:effectLst/>
              <a:latin typeface="+mn-lt"/>
              <a:ea typeface="+mn-ea"/>
              <a:cs typeface="+mn-cs"/>
            </a:endParaRPr>
          </a:p>
          <a:p>
            <a:pPr fontAlgn="base"/>
            <a:r>
              <a:rPr lang="de-CH" sz="1200" b="0" i="0" kern="1200" dirty="0">
                <a:solidFill>
                  <a:schemeClr val="tx1"/>
                </a:solidFill>
                <a:effectLst/>
                <a:latin typeface="+mn-lt"/>
                <a:ea typeface="+mn-ea"/>
                <a:cs typeface="+mn-cs"/>
              </a:rPr>
              <a:t>Mit der Motion </a:t>
            </a:r>
            <a:r>
              <a:rPr lang="de-CH" sz="1200" b="0" i="0" kern="1200">
                <a:solidFill>
                  <a:schemeClr val="tx1"/>
                </a:solidFill>
                <a:effectLst/>
                <a:latin typeface="+mn-lt"/>
                <a:ea typeface="+mn-ea"/>
                <a:cs typeface="+mn-cs"/>
              </a:rPr>
              <a:t>von Casafair-Vizepräsident </a:t>
            </a:r>
            <a:r>
              <a:rPr lang="de-CH" sz="1200" b="0" i="0" kern="1200" dirty="0">
                <a:solidFill>
                  <a:schemeClr val="tx1"/>
                </a:solidFill>
                <a:effectLst/>
                <a:latin typeface="+mn-lt"/>
                <a:ea typeface="+mn-ea"/>
                <a:cs typeface="+mn-cs"/>
              </a:rPr>
              <a:t>Beat Flach soll diese Lücke jetzt gefüllt werden. Damit wird das Urteil des Bundesgerichts vom 26. Oktober 2020 (4A_554/2019, E.8.4) umgesetzt,. </a:t>
            </a:r>
          </a:p>
          <a:p>
            <a:pPr fontAlgn="base"/>
            <a:endParaRPr lang="de-CH" sz="1200" b="0" i="0" kern="1200" dirty="0">
              <a:solidFill>
                <a:schemeClr val="tx1"/>
              </a:solidFill>
              <a:effectLst/>
              <a:latin typeface="+mn-lt"/>
              <a:ea typeface="+mn-ea"/>
              <a:cs typeface="+mn-cs"/>
            </a:endParaRPr>
          </a:p>
          <a:p>
            <a:pPr fontAlgn="base"/>
            <a:r>
              <a:rPr lang="de-CH" sz="1200" b="0" i="0" kern="1200" dirty="0">
                <a:solidFill>
                  <a:schemeClr val="tx1"/>
                </a:solidFill>
                <a:effectLst/>
                <a:latin typeface="+mn-lt"/>
                <a:ea typeface="+mn-ea"/>
                <a:cs typeface="+mn-cs"/>
              </a:rPr>
              <a:t>Beratung in der Herbstsession, </a:t>
            </a:r>
            <a:r>
              <a:rPr lang="de-CH" sz="1200" b="0" i="0" u="none" strike="noStrike" kern="1200" dirty="0">
                <a:solidFill>
                  <a:schemeClr val="tx1"/>
                </a:solidFill>
                <a:effectLst/>
                <a:latin typeface="+mn-lt"/>
                <a:ea typeface="+mn-ea"/>
                <a:cs typeface="+mn-cs"/>
                <a:hlinkClick r:id="rId3"/>
              </a:rPr>
              <a:t>24.4167 Motion: «Endlich klare, einheitliche und faire Renditeberechnungen im Mietwohnungsmarkt»</a:t>
            </a:r>
            <a:endParaRPr lang="de-CH" sz="1200" b="0" i="0" kern="1200" dirty="0">
              <a:solidFill>
                <a:schemeClr val="tx1"/>
              </a:solidFill>
              <a:effectLst/>
              <a:latin typeface="+mn-lt"/>
              <a:ea typeface="+mn-ea"/>
              <a:cs typeface="+mn-cs"/>
            </a:endParaRPr>
          </a:p>
        </p:txBody>
      </p:sp>
      <p:sp>
        <p:nvSpPr>
          <p:cNvPr id="4" name="Foliennummernplatzhalter 3">
            <a:extLst>
              <a:ext uri="{FF2B5EF4-FFF2-40B4-BE49-F238E27FC236}">
                <a16:creationId xmlns:a16="http://schemas.microsoft.com/office/drawing/2014/main" id="{BF3CF06C-6E3D-4BA5-4F6E-EC9886591FCF}"/>
              </a:ext>
            </a:extLst>
          </p:cNvPr>
          <p:cNvSpPr>
            <a:spLocks noGrp="1"/>
          </p:cNvSpPr>
          <p:nvPr>
            <p:ph type="sldNum" sz="quarter" idx="5"/>
          </p:nvPr>
        </p:nvSpPr>
        <p:spPr/>
        <p:txBody>
          <a:bodyPr/>
          <a:lstStyle/>
          <a:p>
            <a:fld id="{3F28B3BA-2EC2-45F2-A669-57BDAA3A340E}" type="slidenum">
              <a:rPr lang="de-CH" smtClean="0"/>
              <a:t>6</a:t>
            </a:fld>
            <a:endParaRPr lang="de-CH"/>
          </a:p>
        </p:txBody>
      </p:sp>
    </p:spTree>
    <p:extLst>
      <p:ext uri="{BB962C8B-B14F-4D97-AF65-F5344CB8AC3E}">
        <p14:creationId xmlns:p14="http://schemas.microsoft.com/office/powerpoint/2010/main" val="239358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0" u="none" strike="noStrike" kern="1200" dirty="0">
                <a:solidFill>
                  <a:schemeClr val="tx1"/>
                </a:solidFill>
                <a:effectLst/>
                <a:latin typeface="+mn-lt"/>
                <a:ea typeface="+mn-ea"/>
                <a:cs typeface="+mn-cs"/>
              </a:rPr>
              <a:t>Herzlichen Dank für ihre Aufmerksamkeit</a:t>
            </a:r>
            <a:r>
              <a:rPr lang="de-CH" sz="1200" b="0" i="0" kern="1200" dirty="0">
                <a:solidFill>
                  <a:schemeClr val="tx1"/>
                </a:solidFill>
                <a:effectLst/>
                <a:latin typeface="+mn-lt"/>
                <a:ea typeface="+mn-ea"/>
                <a:cs typeface="+mn-cs"/>
              </a:rPr>
              <a:t>​</a:t>
            </a:r>
            <a:br>
              <a:rPr lang="de-CH" sz="1200" b="0" i="0" kern="1200" dirty="0">
                <a:solidFill>
                  <a:schemeClr val="tx1"/>
                </a:solidFill>
                <a:effectLst/>
                <a:latin typeface="+mn-lt"/>
                <a:ea typeface="+mn-ea"/>
                <a:cs typeface="+mn-cs"/>
              </a:rPr>
            </a:br>
            <a:r>
              <a:rPr lang="de-CH" sz="1200" b="0" i="0" kern="1200" dirty="0">
                <a:solidFill>
                  <a:schemeClr val="tx1"/>
                </a:solidFill>
                <a:effectLst/>
                <a:latin typeface="+mn-lt"/>
                <a:ea typeface="+mn-ea"/>
                <a:cs typeface="+mn-cs"/>
              </a:rPr>
              <a:t>​</a:t>
            </a:r>
            <a:br>
              <a:rPr lang="de-CH" sz="1200" b="0" i="0" kern="1200" dirty="0">
                <a:solidFill>
                  <a:schemeClr val="tx1"/>
                </a:solidFill>
                <a:effectLst/>
                <a:latin typeface="+mn-lt"/>
                <a:ea typeface="+mn-ea"/>
                <a:cs typeface="+mn-cs"/>
              </a:rPr>
            </a:br>
            <a:r>
              <a:rPr lang="de-CH" sz="1200" b="0" i="0" kern="1200" dirty="0">
                <a:solidFill>
                  <a:schemeClr val="tx1"/>
                </a:solidFill>
                <a:effectLst/>
                <a:latin typeface="+mn-lt"/>
                <a:ea typeface="+mn-ea"/>
                <a:cs typeface="+mn-cs"/>
              </a:rPr>
              <a:t>​</a:t>
            </a:r>
            <a:endParaRPr lang="de-CH" dirty="0"/>
          </a:p>
        </p:txBody>
      </p:sp>
      <p:sp>
        <p:nvSpPr>
          <p:cNvPr id="4" name="Foliennummernplatzhalter 3"/>
          <p:cNvSpPr>
            <a:spLocks noGrp="1"/>
          </p:cNvSpPr>
          <p:nvPr>
            <p:ph type="sldNum" sz="quarter" idx="5"/>
          </p:nvPr>
        </p:nvSpPr>
        <p:spPr/>
        <p:txBody>
          <a:bodyPr/>
          <a:lstStyle/>
          <a:p>
            <a:fld id="{E2B34EAE-3BA2-4DFB-B3CF-8E17730FBCAF}" type="slidenum">
              <a:rPr lang="de-CH" smtClean="0"/>
              <a:t>7</a:t>
            </a:fld>
            <a:endParaRPr lang="de-CH"/>
          </a:p>
        </p:txBody>
      </p:sp>
    </p:spTree>
    <p:extLst>
      <p:ext uri="{BB962C8B-B14F-4D97-AF65-F5344CB8AC3E}">
        <p14:creationId xmlns:p14="http://schemas.microsoft.com/office/powerpoint/2010/main" val="382551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62739-0FC5-635D-9193-A359348F1F1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21851377-4305-8353-A3BE-AFA1620A0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FD0C92AB-2504-0493-EB84-717785ABF4E4}"/>
              </a:ext>
            </a:extLst>
          </p:cNvPr>
          <p:cNvSpPr>
            <a:spLocks noGrp="1"/>
          </p:cNvSpPr>
          <p:nvPr>
            <p:ph type="dt" sz="half" idx="10"/>
          </p:nvPr>
        </p:nvSpPr>
        <p:spPr/>
        <p:txBody>
          <a:bodyPr/>
          <a:lstStyle/>
          <a:p>
            <a:fld id="{23568B59-0FA3-48A5-91CD-1E91CD435973}" type="datetimeFigureOut">
              <a:rPr lang="de-CH" smtClean="0"/>
              <a:t>04.09.2025</a:t>
            </a:fld>
            <a:endParaRPr lang="de-CH"/>
          </a:p>
        </p:txBody>
      </p:sp>
      <p:sp>
        <p:nvSpPr>
          <p:cNvPr id="5" name="Fußzeilenplatzhalter 4">
            <a:extLst>
              <a:ext uri="{FF2B5EF4-FFF2-40B4-BE49-F238E27FC236}">
                <a16:creationId xmlns:a16="http://schemas.microsoft.com/office/drawing/2014/main" id="{5FC6BF66-CC14-9A97-612F-E110601065C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21DE295-6E7A-4E51-AC77-3B4E3CB0094F}"/>
              </a:ext>
            </a:extLst>
          </p:cNvPr>
          <p:cNvSpPr>
            <a:spLocks noGrp="1"/>
          </p:cNvSpPr>
          <p:nvPr>
            <p:ph type="sldNum" sz="quarter" idx="12"/>
          </p:nvPr>
        </p:nvSpPr>
        <p:spPr/>
        <p:txBody>
          <a:bodyPr/>
          <a:lstStyle/>
          <a:p>
            <a:fld id="{C7BAE4FE-0610-4F3A-B754-2B156F6850C7}" type="slidenum">
              <a:rPr lang="de-CH" smtClean="0"/>
              <a:t>‹Nr.›</a:t>
            </a:fld>
            <a:endParaRPr lang="de-CH"/>
          </a:p>
        </p:txBody>
      </p:sp>
    </p:spTree>
    <p:extLst>
      <p:ext uri="{BB962C8B-B14F-4D97-AF65-F5344CB8AC3E}">
        <p14:creationId xmlns:p14="http://schemas.microsoft.com/office/powerpoint/2010/main" val="79388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22858-9F72-A546-B962-6651B74B655A}"/>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0FC04D00-5C36-98F1-BA11-9B9C599995B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C9AFF0D-CAC2-5AE6-FDB1-2FD7DADA41ED}"/>
              </a:ext>
            </a:extLst>
          </p:cNvPr>
          <p:cNvSpPr>
            <a:spLocks noGrp="1"/>
          </p:cNvSpPr>
          <p:nvPr>
            <p:ph type="dt" sz="half" idx="10"/>
          </p:nvPr>
        </p:nvSpPr>
        <p:spPr/>
        <p:txBody>
          <a:bodyPr/>
          <a:lstStyle/>
          <a:p>
            <a:fld id="{23568B59-0FA3-48A5-91CD-1E91CD435973}" type="datetimeFigureOut">
              <a:rPr lang="de-CH" smtClean="0"/>
              <a:t>04.09.2025</a:t>
            </a:fld>
            <a:endParaRPr lang="de-CH"/>
          </a:p>
        </p:txBody>
      </p:sp>
      <p:sp>
        <p:nvSpPr>
          <p:cNvPr id="5" name="Fußzeilenplatzhalter 4">
            <a:extLst>
              <a:ext uri="{FF2B5EF4-FFF2-40B4-BE49-F238E27FC236}">
                <a16:creationId xmlns:a16="http://schemas.microsoft.com/office/drawing/2014/main" id="{54E0C5E9-D75B-6B04-11B5-60D92781806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EB62C8C9-38DC-1329-B505-23EB86DBD4A7}"/>
              </a:ext>
            </a:extLst>
          </p:cNvPr>
          <p:cNvSpPr>
            <a:spLocks noGrp="1"/>
          </p:cNvSpPr>
          <p:nvPr>
            <p:ph type="sldNum" sz="quarter" idx="12"/>
          </p:nvPr>
        </p:nvSpPr>
        <p:spPr/>
        <p:txBody>
          <a:bodyPr/>
          <a:lstStyle/>
          <a:p>
            <a:fld id="{C7BAE4FE-0610-4F3A-B754-2B156F6850C7}" type="slidenum">
              <a:rPr lang="de-CH" smtClean="0"/>
              <a:t>‹Nr.›</a:t>
            </a:fld>
            <a:endParaRPr lang="de-CH"/>
          </a:p>
        </p:txBody>
      </p:sp>
    </p:spTree>
    <p:extLst>
      <p:ext uri="{BB962C8B-B14F-4D97-AF65-F5344CB8AC3E}">
        <p14:creationId xmlns:p14="http://schemas.microsoft.com/office/powerpoint/2010/main" val="77030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FA808B5-EA63-1A4E-DED3-DAD13374BCE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58EA5CF1-A886-8381-81F7-AC68FA4F4AD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DF74072-F349-6138-300B-A7E8FA42DF70}"/>
              </a:ext>
            </a:extLst>
          </p:cNvPr>
          <p:cNvSpPr>
            <a:spLocks noGrp="1"/>
          </p:cNvSpPr>
          <p:nvPr>
            <p:ph type="dt" sz="half" idx="10"/>
          </p:nvPr>
        </p:nvSpPr>
        <p:spPr/>
        <p:txBody>
          <a:bodyPr/>
          <a:lstStyle/>
          <a:p>
            <a:fld id="{23568B59-0FA3-48A5-91CD-1E91CD435973}" type="datetimeFigureOut">
              <a:rPr lang="de-CH" smtClean="0"/>
              <a:t>04.09.2025</a:t>
            </a:fld>
            <a:endParaRPr lang="de-CH"/>
          </a:p>
        </p:txBody>
      </p:sp>
      <p:sp>
        <p:nvSpPr>
          <p:cNvPr id="5" name="Fußzeilenplatzhalter 4">
            <a:extLst>
              <a:ext uri="{FF2B5EF4-FFF2-40B4-BE49-F238E27FC236}">
                <a16:creationId xmlns:a16="http://schemas.microsoft.com/office/drawing/2014/main" id="{9FE5CEFC-97F3-9F0D-9C82-53198F2DA21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B28662A-E271-2697-9A1F-A7FDE2CD7F5B}"/>
              </a:ext>
            </a:extLst>
          </p:cNvPr>
          <p:cNvSpPr>
            <a:spLocks noGrp="1"/>
          </p:cNvSpPr>
          <p:nvPr>
            <p:ph type="sldNum" sz="quarter" idx="12"/>
          </p:nvPr>
        </p:nvSpPr>
        <p:spPr/>
        <p:txBody>
          <a:bodyPr/>
          <a:lstStyle/>
          <a:p>
            <a:fld id="{C7BAE4FE-0610-4F3A-B754-2B156F6850C7}" type="slidenum">
              <a:rPr lang="de-CH" smtClean="0"/>
              <a:t>‹Nr.›</a:t>
            </a:fld>
            <a:endParaRPr lang="de-CH"/>
          </a:p>
        </p:txBody>
      </p:sp>
    </p:spTree>
    <p:extLst>
      <p:ext uri="{BB962C8B-B14F-4D97-AF65-F5344CB8AC3E}">
        <p14:creationId xmlns:p14="http://schemas.microsoft.com/office/powerpoint/2010/main" val="347728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62830D-4A03-B2EA-2FA8-189B11C63871}"/>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D3EF39F0-5C35-4EBB-F7D0-5F94B770FC5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D5E38FE-28D4-31ED-8C04-0BAB8AC6D395}"/>
              </a:ext>
            </a:extLst>
          </p:cNvPr>
          <p:cNvSpPr>
            <a:spLocks noGrp="1"/>
          </p:cNvSpPr>
          <p:nvPr>
            <p:ph type="dt" sz="half" idx="10"/>
          </p:nvPr>
        </p:nvSpPr>
        <p:spPr/>
        <p:txBody>
          <a:bodyPr/>
          <a:lstStyle/>
          <a:p>
            <a:fld id="{23568B59-0FA3-48A5-91CD-1E91CD435973}" type="datetimeFigureOut">
              <a:rPr lang="de-CH" smtClean="0"/>
              <a:t>04.09.2025</a:t>
            </a:fld>
            <a:endParaRPr lang="de-CH"/>
          </a:p>
        </p:txBody>
      </p:sp>
      <p:sp>
        <p:nvSpPr>
          <p:cNvPr id="5" name="Fußzeilenplatzhalter 4">
            <a:extLst>
              <a:ext uri="{FF2B5EF4-FFF2-40B4-BE49-F238E27FC236}">
                <a16:creationId xmlns:a16="http://schemas.microsoft.com/office/drawing/2014/main" id="{2B1125B5-99C7-DD26-C08B-A1659E03743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D768589-9BB2-1A1C-2CC0-CB83F336175B}"/>
              </a:ext>
            </a:extLst>
          </p:cNvPr>
          <p:cNvSpPr>
            <a:spLocks noGrp="1"/>
          </p:cNvSpPr>
          <p:nvPr>
            <p:ph type="sldNum" sz="quarter" idx="12"/>
          </p:nvPr>
        </p:nvSpPr>
        <p:spPr/>
        <p:txBody>
          <a:bodyPr/>
          <a:lstStyle/>
          <a:p>
            <a:fld id="{C7BAE4FE-0610-4F3A-B754-2B156F6850C7}" type="slidenum">
              <a:rPr lang="de-CH" smtClean="0"/>
              <a:t>‹Nr.›</a:t>
            </a:fld>
            <a:endParaRPr lang="de-CH"/>
          </a:p>
        </p:txBody>
      </p:sp>
    </p:spTree>
    <p:extLst>
      <p:ext uri="{BB962C8B-B14F-4D97-AF65-F5344CB8AC3E}">
        <p14:creationId xmlns:p14="http://schemas.microsoft.com/office/powerpoint/2010/main" val="302044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349D3-8062-563A-827E-2DCF20D5C7F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A19800D1-9626-6B3F-0794-CEFB4275C9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B65C091-E230-09D4-521D-F2F7B573EC70}"/>
              </a:ext>
            </a:extLst>
          </p:cNvPr>
          <p:cNvSpPr>
            <a:spLocks noGrp="1"/>
          </p:cNvSpPr>
          <p:nvPr>
            <p:ph type="dt" sz="half" idx="10"/>
          </p:nvPr>
        </p:nvSpPr>
        <p:spPr/>
        <p:txBody>
          <a:bodyPr/>
          <a:lstStyle/>
          <a:p>
            <a:fld id="{23568B59-0FA3-48A5-91CD-1E91CD435973}" type="datetimeFigureOut">
              <a:rPr lang="de-CH" smtClean="0"/>
              <a:t>04.09.2025</a:t>
            </a:fld>
            <a:endParaRPr lang="de-CH"/>
          </a:p>
        </p:txBody>
      </p:sp>
      <p:sp>
        <p:nvSpPr>
          <p:cNvPr id="5" name="Fußzeilenplatzhalter 4">
            <a:extLst>
              <a:ext uri="{FF2B5EF4-FFF2-40B4-BE49-F238E27FC236}">
                <a16:creationId xmlns:a16="http://schemas.microsoft.com/office/drawing/2014/main" id="{3D99F4FC-8C5E-2D74-1B51-3198373B380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8D7DEBA-3DEB-070C-A6AA-DB9181EEA9FF}"/>
              </a:ext>
            </a:extLst>
          </p:cNvPr>
          <p:cNvSpPr>
            <a:spLocks noGrp="1"/>
          </p:cNvSpPr>
          <p:nvPr>
            <p:ph type="sldNum" sz="quarter" idx="12"/>
          </p:nvPr>
        </p:nvSpPr>
        <p:spPr/>
        <p:txBody>
          <a:bodyPr/>
          <a:lstStyle/>
          <a:p>
            <a:fld id="{C7BAE4FE-0610-4F3A-B754-2B156F6850C7}" type="slidenum">
              <a:rPr lang="de-CH" smtClean="0"/>
              <a:t>‹Nr.›</a:t>
            </a:fld>
            <a:endParaRPr lang="de-CH"/>
          </a:p>
        </p:txBody>
      </p:sp>
    </p:spTree>
    <p:extLst>
      <p:ext uri="{BB962C8B-B14F-4D97-AF65-F5344CB8AC3E}">
        <p14:creationId xmlns:p14="http://schemas.microsoft.com/office/powerpoint/2010/main" val="227121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C4B22-EC5E-3B96-EF77-69A9AD52D5F6}"/>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E7C2A7E2-8667-B2B8-C5E6-31A5952511F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F099AD06-134E-197B-879D-E4A9B5FF728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7D5ED6AD-7378-210B-22BE-A7176CF52F81}"/>
              </a:ext>
            </a:extLst>
          </p:cNvPr>
          <p:cNvSpPr>
            <a:spLocks noGrp="1"/>
          </p:cNvSpPr>
          <p:nvPr>
            <p:ph type="dt" sz="half" idx="10"/>
          </p:nvPr>
        </p:nvSpPr>
        <p:spPr/>
        <p:txBody>
          <a:bodyPr/>
          <a:lstStyle/>
          <a:p>
            <a:fld id="{23568B59-0FA3-48A5-91CD-1E91CD435973}" type="datetimeFigureOut">
              <a:rPr lang="de-CH" smtClean="0"/>
              <a:t>04.09.2025</a:t>
            </a:fld>
            <a:endParaRPr lang="de-CH"/>
          </a:p>
        </p:txBody>
      </p:sp>
      <p:sp>
        <p:nvSpPr>
          <p:cNvPr id="6" name="Fußzeilenplatzhalter 5">
            <a:extLst>
              <a:ext uri="{FF2B5EF4-FFF2-40B4-BE49-F238E27FC236}">
                <a16:creationId xmlns:a16="http://schemas.microsoft.com/office/drawing/2014/main" id="{A6D358A6-16DF-2E1E-5CEF-787942CF820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44C3FDD6-3B6E-51F3-48F4-5FEB3025C905}"/>
              </a:ext>
            </a:extLst>
          </p:cNvPr>
          <p:cNvSpPr>
            <a:spLocks noGrp="1"/>
          </p:cNvSpPr>
          <p:nvPr>
            <p:ph type="sldNum" sz="quarter" idx="12"/>
          </p:nvPr>
        </p:nvSpPr>
        <p:spPr/>
        <p:txBody>
          <a:bodyPr/>
          <a:lstStyle/>
          <a:p>
            <a:fld id="{C7BAE4FE-0610-4F3A-B754-2B156F6850C7}" type="slidenum">
              <a:rPr lang="de-CH" smtClean="0"/>
              <a:t>‹Nr.›</a:t>
            </a:fld>
            <a:endParaRPr lang="de-CH"/>
          </a:p>
        </p:txBody>
      </p:sp>
    </p:spTree>
    <p:extLst>
      <p:ext uri="{BB962C8B-B14F-4D97-AF65-F5344CB8AC3E}">
        <p14:creationId xmlns:p14="http://schemas.microsoft.com/office/powerpoint/2010/main" val="161993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6178F-5BC0-1F38-C171-C11FF45BCEB5}"/>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C2A65E18-4C34-9B17-5959-F1BA3BC932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3E56377-1034-4B1F-FD6A-9CB7E38F7ED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30843452-48BA-C733-804B-D1C295924B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DE3B125-3B5F-E611-5937-49C3A8ABA2D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99C1ED86-4126-ABF1-FE58-93E529A17EC1}"/>
              </a:ext>
            </a:extLst>
          </p:cNvPr>
          <p:cNvSpPr>
            <a:spLocks noGrp="1"/>
          </p:cNvSpPr>
          <p:nvPr>
            <p:ph type="dt" sz="half" idx="10"/>
          </p:nvPr>
        </p:nvSpPr>
        <p:spPr/>
        <p:txBody>
          <a:bodyPr/>
          <a:lstStyle/>
          <a:p>
            <a:fld id="{23568B59-0FA3-48A5-91CD-1E91CD435973}" type="datetimeFigureOut">
              <a:rPr lang="de-CH" smtClean="0"/>
              <a:t>04.09.2025</a:t>
            </a:fld>
            <a:endParaRPr lang="de-CH"/>
          </a:p>
        </p:txBody>
      </p:sp>
      <p:sp>
        <p:nvSpPr>
          <p:cNvPr id="8" name="Fußzeilenplatzhalter 7">
            <a:extLst>
              <a:ext uri="{FF2B5EF4-FFF2-40B4-BE49-F238E27FC236}">
                <a16:creationId xmlns:a16="http://schemas.microsoft.com/office/drawing/2014/main" id="{D061144D-0B7F-2E48-0F8C-518CF5ECB8DB}"/>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05DBF3B-DA45-60E1-1C61-36EFB150C3D2}"/>
              </a:ext>
            </a:extLst>
          </p:cNvPr>
          <p:cNvSpPr>
            <a:spLocks noGrp="1"/>
          </p:cNvSpPr>
          <p:nvPr>
            <p:ph type="sldNum" sz="quarter" idx="12"/>
          </p:nvPr>
        </p:nvSpPr>
        <p:spPr/>
        <p:txBody>
          <a:bodyPr/>
          <a:lstStyle/>
          <a:p>
            <a:fld id="{C7BAE4FE-0610-4F3A-B754-2B156F6850C7}" type="slidenum">
              <a:rPr lang="de-CH" smtClean="0"/>
              <a:t>‹Nr.›</a:t>
            </a:fld>
            <a:endParaRPr lang="de-CH"/>
          </a:p>
        </p:txBody>
      </p:sp>
    </p:spTree>
    <p:extLst>
      <p:ext uri="{BB962C8B-B14F-4D97-AF65-F5344CB8AC3E}">
        <p14:creationId xmlns:p14="http://schemas.microsoft.com/office/powerpoint/2010/main" val="56209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1CBE3-AEC5-6058-30EF-44DEFAF9F391}"/>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B72BF9F7-9617-F7B2-3B23-3CEE69C3510C}"/>
              </a:ext>
            </a:extLst>
          </p:cNvPr>
          <p:cNvSpPr>
            <a:spLocks noGrp="1"/>
          </p:cNvSpPr>
          <p:nvPr>
            <p:ph type="dt" sz="half" idx="10"/>
          </p:nvPr>
        </p:nvSpPr>
        <p:spPr/>
        <p:txBody>
          <a:bodyPr/>
          <a:lstStyle/>
          <a:p>
            <a:fld id="{23568B59-0FA3-48A5-91CD-1E91CD435973}" type="datetimeFigureOut">
              <a:rPr lang="de-CH" smtClean="0"/>
              <a:t>04.09.2025</a:t>
            </a:fld>
            <a:endParaRPr lang="de-CH"/>
          </a:p>
        </p:txBody>
      </p:sp>
      <p:sp>
        <p:nvSpPr>
          <p:cNvPr id="4" name="Fußzeilenplatzhalter 3">
            <a:extLst>
              <a:ext uri="{FF2B5EF4-FFF2-40B4-BE49-F238E27FC236}">
                <a16:creationId xmlns:a16="http://schemas.microsoft.com/office/drawing/2014/main" id="{5BCD4B1F-F118-2134-FB85-6521C8872470}"/>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C22A9025-5F11-91EB-9750-63EB03236D9F}"/>
              </a:ext>
            </a:extLst>
          </p:cNvPr>
          <p:cNvSpPr>
            <a:spLocks noGrp="1"/>
          </p:cNvSpPr>
          <p:nvPr>
            <p:ph type="sldNum" sz="quarter" idx="12"/>
          </p:nvPr>
        </p:nvSpPr>
        <p:spPr/>
        <p:txBody>
          <a:bodyPr/>
          <a:lstStyle/>
          <a:p>
            <a:fld id="{C7BAE4FE-0610-4F3A-B754-2B156F6850C7}" type="slidenum">
              <a:rPr lang="de-CH" smtClean="0"/>
              <a:t>‹Nr.›</a:t>
            </a:fld>
            <a:endParaRPr lang="de-CH"/>
          </a:p>
        </p:txBody>
      </p:sp>
    </p:spTree>
    <p:extLst>
      <p:ext uri="{BB962C8B-B14F-4D97-AF65-F5344CB8AC3E}">
        <p14:creationId xmlns:p14="http://schemas.microsoft.com/office/powerpoint/2010/main" val="53805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8D59138-D239-7BB5-490C-0D24AD86D49A}"/>
              </a:ext>
            </a:extLst>
          </p:cNvPr>
          <p:cNvSpPr>
            <a:spLocks noGrp="1"/>
          </p:cNvSpPr>
          <p:nvPr>
            <p:ph type="dt" sz="half" idx="10"/>
          </p:nvPr>
        </p:nvSpPr>
        <p:spPr/>
        <p:txBody>
          <a:bodyPr/>
          <a:lstStyle/>
          <a:p>
            <a:fld id="{23568B59-0FA3-48A5-91CD-1E91CD435973}" type="datetimeFigureOut">
              <a:rPr lang="de-CH" smtClean="0"/>
              <a:t>04.09.2025</a:t>
            </a:fld>
            <a:endParaRPr lang="de-CH"/>
          </a:p>
        </p:txBody>
      </p:sp>
      <p:sp>
        <p:nvSpPr>
          <p:cNvPr id="3" name="Fußzeilenplatzhalter 2">
            <a:extLst>
              <a:ext uri="{FF2B5EF4-FFF2-40B4-BE49-F238E27FC236}">
                <a16:creationId xmlns:a16="http://schemas.microsoft.com/office/drawing/2014/main" id="{271D2B49-3972-F04D-EA33-4339CF5A5D83}"/>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D40560D2-5B86-F85B-21C1-56D90C9A6277}"/>
              </a:ext>
            </a:extLst>
          </p:cNvPr>
          <p:cNvSpPr>
            <a:spLocks noGrp="1"/>
          </p:cNvSpPr>
          <p:nvPr>
            <p:ph type="sldNum" sz="quarter" idx="12"/>
          </p:nvPr>
        </p:nvSpPr>
        <p:spPr/>
        <p:txBody>
          <a:bodyPr/>
          <a:lstStyle/>
          <a:p>
            <a:fld id="{C7BAE4FE-0610-4F3A-B754-2B156F6850C7}" type="slidenum">
              <a:rPr lang="de-CH" smtClean="0"/>
              <a:t>‹Nr.›</a:t>
            </a:fld>
            <a:endParaRPr lang="de-CH"/>
          </a:p>
        </p:txBody>
      </p:sp>
    </p:spTree>
    <p:extLst>
      <p:ext uri="{BB962C8B-B14F-4D97-AF65-F5344CB8AC3E}">
        <p14:creationId xmlns:p14="http://schemas.microsoft.com/office/powerpoint/2010/main" val="3557408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66AF6-1AF1-2AF8-1091-EA9E9E03BA5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04380E6D-EC1F-FCE7-A2C0-7BC7977029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638B0D74-9840-06BB-8581-BA7732B20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4BBA97F-5DE0-68E9-98C8-DE1BB2025A69}"/>
              </a:ext>
            </a:extLst>
          </p:cNvPr>
          <p:cNvSpPr>
            <a:spLocks noGrp="1"/>
          </p:cNvSpPr>
          <p:nvPr>
            <p:ph type="dt" sz="half" idx="10"/>
          </p:nvPr>
        </p:nvSpPr>
        <p:spPr/>
        <p:txBody>
          <a:bodyPr/>
          <a:lstStyle/>
          <a:p>
            <a:fld id="{23568B59-0FA3-48A5-91CD-1E91CD435973}" type="datetimeFigureOut">
              <a:rPr lang="de-CH" smtClean="0"/>
              <a:t>04.09.2025</a:t>
            </a:fld>
            <a:endParaRPr lang="de-CH"/>
          </a:p>
        </p:txBody>
      </p:sp>
      <p:sp>
        <p:nvSpPr>
          <p:cNvPr id="6" name="Fußzeilenplatzhalter 5">
            <a:extLst>
              <a:ext uri="{FF2B5EF4-FFF2-40B4-BE49-F238E27FC236}">
                <a16:creationId xmlns:a16="http://schemas.microsoft.com/office/drawing/2014/main" id="{9FA42961-F562-74FB-5B16-6AE0BAE7047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631277B1-463D-D10F-516F-E01E684E2944}"/>
              </a:ext>
            </a:extLst>
          </p:cNvPr>
          <p:cNvSpPr>
            <a:spLocks noGrp="1"/>
          </p:cNvSpPr>
          <p:nvPr>
            <p:ph type="sldNum" sz="quarter" idx="12"/>
          </p:nvPr>
        </p:nvSpPr>
        <p:spPr/>
        <p:txBody>
          <a:bodyPr/>
          <a:lstStyle/>
          <a:p>
            <a:fld id="{C7BAE4FE-0610-4F3A-B754-2B156F6850C7}" type="slidenum">
              <a:rPr lang="de-CH" smtClean="0"/>
              <a:t>‹Nr.›</a:t>
            </a:fld>
            <a:endParaRPr lang="de-CH"/>
          </a:p>
        </p:txBody>
      </p:sp>
    </p:spTree>
    <p:extLst>
      <p:ext uri="{BB962C8B-B14F-4D97-AF65-F5344CB8AC3E}">
        <p14:creationId xmlns:p14="http://schemas.microsoft.com/office/powerpoint/2010/main" val="228435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0CB1F-1484-557A-3E97-7E708015944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51E6A28D-0B44-4966-861A-AA8BD20CD9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a:extLst>
              <a:ext uri="{FF2B5EF4-FFF2-40B4-BE49-F238E27FC236}">
                <a16:creationId xmlns:a16="http://schemas.microsoft.com/office/drawing/2014/main" id="{647E388B-CD1B-E981-E323-83354EE6F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37D3ED3-3981-AB0D-D4BE-AF417AB9DA15}"/>
              </a:ext>
            </a:extLst>
          </p:cNvPr>
          <p:cNvSpPr>
            <a:spLocks noGrp="1"/>
          </p:cNvSpPr>
          <p:nvPr>
            <p:ph type="dt" sz="half" idx="10"/>
          </p:nvPr>
        </p:nvSpPr>
        <p:spPr/>
        <p:txBody>
          <a:bodyPr/>
          <a:lstStyle/>
          <a:p>
            <a:fld id="{23568B59-0FA3-48A5-91CD-1E91CD435973}" type="datetimeFigureOut">
              <a:rPr lang="de-CH" smtClean="0"/>
              <a:t>04.09.2025</a:t>
            </a:fld>
            <a:endParaRPr lang="de-CH"/>
          </a:p>
        </p:txBody>
      </p:sp>
      <p:sp>
        <p:nvSpPr>
          <p:cNvPr id="6" name="Fußzeilenplatzhalter 5">
            <a:extLst>
              <a:ext uri="{FF2B5EF4-FFF2-40B4-BE49-F238E27FC236}">
                <a16:creationId xmlns:a16="http://schemas.microsoft.com/office/drawing/2014/main" id="{C710A807-F146-5B82-3927-D7CB4C1933EB}"/>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B362B1A-65F7-2CBE-8679-E38E2C6A6148}"/>
              </a:ext>
            </a:extLst>
          </p:cNvPr>
          <p:cNvSpPr>
            <a:spLocks noGrp="1"/>
          </p:cNvSpPr>
          <p:nvPr>
            <p:ph type="sldNum" sz="quarter" idx="12"/>
          </p:nvPr>
        </p:nvSpPr>
        <p:spPr/>
        <p:txBody>
          <a:bodyPr/>
          <a:lstStyle/>
          <a:p>
            <a:fld id="{C7BAE4FE-0610-4F3A-B754-2B156F6850C7}" type="slidenum">
              <a:rPr lang="de-CH" smtClean="0"/>
              <a:t>‹Nr.›</a:t>
            </a:fld>
            <a:endParaRPr lang="de-CH"/>
          </a:p>
        </p:txBody>
      </p:sp>
    </p:spTree>
    <p:extLst>
      <p:ext uri="{BB962C8B-B14F-4D97-AF65-F5344CB8AC3E}">
        <p14:creationId xmlns:p14="http://schemas.microsoft.com/office/powerpoint/2010/main" val="379264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795C1C8-00BE-3859-FB99-400CA5B912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CBC2D0C4-8A04-CD53-CCE2-6667773384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84EAECF-995C-AC03-FD5A-78789B6714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68B59-0FA3-48A5-91CD-1E91CD435973}" type="datetimeFigureOut">
              <a:rPr lang="de-CH" smtClean="0"/>
              <a:t>04.09.2025</a:t>
            </a:fld>
            <a:endParaRPr lang="de-CH"/>
          </a:p>
        </p:txBody>
      </p:sp>
      <p:sp>
        <p:nvSpPr>
          <p:cNvPr id="5" name="Fußzeilenplatzhalter 4">
            <a:extLst>
              <a:ext uri="{FF2B5EF4-FFF2-40B4-BE49-F238E27FC236}">
                <a16:creationId xmlns:a16="http://schemas.microsoft.com/office/drawing/2014/main" id="{DC97542C-774F-5FF9-5B8E-0635FBC11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F8A822CE-DE64-0938-05DD-DFAF0118D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AE4FE-0610-4F3A-B754-2B156F6850C7}" type="slidenum">
              <a:rPr lang="de-CH" smtClean="0"/>
              <a:t>‹Nr.›</a:t>
            </a:fld>
            <a:endParaRPr lang="de-CH"/>
          </a:p>
        </p:txBody>
      </p:sp>
    </p:spTree>
    <p:extLst>
      <p:ext uri="{BB962C8B-B14F-4D97-AF65-F5344CB8AC3E}">
        <p14:creationId xmlns:p14="http://schemas.microsoft.com/office/powerpoint/2010/main" val="380119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Text, ClipArt enthält.&#10;&#10;Automatisch generierte Beschreibung">
            <a:extLst>
              <a:ext uri="{FF2B5EF4-FFF2-40B4-BE49-F238E27FC236}">
                <a16:creationId xmlns:a16="http://schemas.microsoft.com/office/drawing/2014/main" id="{F40FF8FA-7B57-E705-6756-72FD1764C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46" y="626110"/>
            <a:ext cx="3719625" cy="2802890"/>
          </a:xfrm>
          <a:prstGeom prst="rect">
            <a:avLst/>
          </a:prstGeom>
        </p:spPr>
      </p:pic>
      <p:pic>
        <p:nvPicPr>
          <p:cNvPr id="4" name="Grafik 3">
            <a:extLst>
              <a:ext uri="{FF2B5EF4-FFF2-40B4-BE49-F238E27FC236}">
                <a16:creationId xmlns:a16="http://schemas.microsoft.com/office/drawing/2014/main" id="{E0E2D876-CF0A-2256-B701-9610A0433F56}"/>
              </a:ext>
            </a:extLst>
          </p:cNvPr>
          <p:cNvPicPr>
            <a:picLocks noChangeAspect="1"/>
          </p:cNvPicPr>
          <p:nvPr/>
        </p:nvPicPr>
        <p:blipFill>
          <a:blip r:embed="rId4" cstate="print">
            <a:extLst>
              <a:ext uri="{28A0092B-C50C-407E-A947-70E740481C1C}">
                <a14:useLocalDpi xmlns:a14="http://schemas.microsoft.com/office/drawing/2010/main" val="0"/>
              </a:ext>
            </a:extLst>
          </a:blip>
          <a:srcRect l="-1"/>
          <a:stretch/>
        </p:blipFill>
        <p:spPr>
          <a:xfrm>
            <a:off x="4586695" y="1"/>
            <a:ext cx="7624761" cy="6858000"/>
          </a:xfrm>
          <a:prstGeom prst="rect">
            <a:avLst/>
          </a:prstGeom>
        </p:spPr>
      </p:pic>
    </p:spTree>
    <p:extLst>
      <p:ext uri="{BB962C8B-B14F-4D97-AF65-F5344CB8AC3E}">
        <p14:creationId xmlns:p14="http://schemas.microsoft.com/office/powerpoint/2010/main" val="379642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fik 2" descr="Ein Bild, das Fenster, drinnen, Fensterbank, Gebäude enthält.&#10;&#10;Automatisch generierte Beschreibung">
            <a:extLst>
              <a:ext uri="{FF2B5EF4-FFF2-40B4-BE49-F238E27FC236}">
                <a16:creationId xmlns:a16="http://schemas.microsoft.com/office/drawing/2014/main" id="{7247D741-8364-3334-5F73-E2D6592735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4260" cy="6858000"/>
          </a:xfrm>
          <a:prstGeom prst="rect">
            <a:avLst/>
          </a:prstGeom>
        </p:spPr>
      </p:pic>
      <p:sp>
        <p:nvSpPr>
          <p:cNvPr id="5" name="Textfeld 4">
            <a:extLst>
              <a:ext uri="{FF2B5EF4-FFF2-40B4-BE49-F238E27FC236}">
                <a16:creationId xmlns:a16="http://schemas.microsoft.com/office/drawing/2014/main" id="{0104AF37-F372-3841-544E-D13307189B53}"/>
              </a:ext>
            </a:extLst>
          </p:cNvPr>
          <p:cNvSpPr txBox="1"/>
          <p:nvPr/>
        </p:nvSpPr>
        <p:spPr>
          <a:xfrm>
            <a:off x="4543124" y="2040556"/>
            <a:ext cx="3320716" cy="646331"/>
          </a:xfrm>
          <a:prstGeom prst="rect">
            <a:avLst/>
          </a:prstGeom>
          <a:noFill/>
        </p:spPr>
        <p:txBody>
          <a:bodyPr wrap="square" rtlCol="0">
            <a:spAutoFit/>
          </a:bodyPr>
          <a:lstStyle/>
          <a:p>
            <a:endParaRPr lang="de-CH" sz="1800" b="0" i="0" u="none" strike="noStrike" dirty="0">
              <a:effectLst/>
              <a:latin typeface="Arial" panose="020B0604020202020204" pitchFamily="34" charset="0"/>
            </a:endParaRPr>
          </a:p>
          <a:p>
            <a:endParaRPr lang="de-CH" dirty="0"/>
          </a:p>
        </p:txBody>
      </p:sp>
      <p:sp>
        <p:nvSpPr>
          <p:cNvPr id="6" name="Textfeld 5">
            <a:extLst>
              <a:ext uri="{FF2B5EF4-FFF2-40B4-BE49-F238E27FC236}">
                <a16:creationId xmlns:a16="http://schemas.microsoft.com/office/drawing/2014/main" id="{8F665E96-F0E0-920C-7674-C34F42C6B630}"/>
              </a:ext>
            </a:extLst>
          </p:cNvPr>
          <p:cNvSpPr txBox="1"/>
          <p:nvPr/>
        </p:nvSpPr>
        <p:spPr>
          <a:xfrm>
            <a:off x="313586" y="5139148"/>
            <a:ext cx="3885397" cy="1200329"/>
          </a:xfrm>
          <a:prstGeom prst="rect">
            <a:avLst/>
          </a:prstGeom>
          <a:solidFill>
            <a:schemeClr val="tx1">
              <a:alpha val="25000"/>
            </a:schemeClr>
          </a:solidFill>
        </p:spPr>
        <p:txBody>
          <a:bodyPr wrap="square" rtlCol="0">
            <a:spAutoFit/>
          </a:bodyPr>
          <a:lstStyle/>
          <a:p>
            <a:r>
              <a:rPr lang="de-CH" sz="3600" dirty="0">
                <a:solidFill>
                  <a:schemeClr val="bg1">
                    <a:lumMod val="95000"/>
                  </a:schemeClr>
                </a:solidFill>
              </a:rPr>
              <a:t>Gegründet 1988 als «Hausverein»</a:t>
            </a:r>
          </a:p>
        </p:txBody>
      </p:sp>
      <p:sp>
        <p:nvSpPr>
          <p:cNvPr id="7" name="Textfeld 6">
            <a:extLst>
              <a:ext uri="{FF2B5EF4-FFF2-40B4-BE49-F238E27FC236}">
                <a16:creationId xmlns:a16="http://schemas.microsoft.com/office/drawing/2014/main" id="{994E90B8-9777-5EA0-F4A8-0C7E8BD3F2A7}"/>
              </a:ext>
            </a:extLst>
          </p:cNvPr>
          <p:cNvSpPr txBox="1"/>
          <p:nvPr/>
        </p:nvSpPr>
        <p:spPr>
          <a:xfrm>
            <a:off x="4779324" y="5693146"/>
            <a:ext cx="3546910" cy="646331"/>
          </a:xfrm>
          <a:prstGeom prst="rect">
            <a:avLst/>
          </a:prstGeom>
          <a:solidFill>
            <a:schemeClr val="tx1">
              <a:alpha val="25000"/>
            </a:schemeClr>
          </a:solidFill>
        </p:spPr>
        <p:txBody>
          <a:bodyPr wrap="square" rtlCol="0">
            <a:spAutoFit/>
          </a:bodyPr>
          <a:lstStyle/>
          <a:p>
            <a:r>
              <a:rPr lang="de-CH" sz="3600" dirty="0">
                <a:solidFill>
                  <a:schemeClr val="bg1">
                    <a:lumMod val="95000"/>
                  </a:schemeClr>
                </a:solidFill>
              </a:rPr>
              <a:t>16’000</a:t>
            </a:r>
            <a:r>
              <a:rPr lang="de-CH" sz="3600" dirty="0"/>
              <a:t> </a:t>
            </a:r>
            <a:r>
              <a:rPr lang="de-CH" sz="3600" dirty="0">
                <a:solidFill>
                  <a:schemeClr val="bg1">
                    <a:lumMod val="95000"/>
                  </a:schemeClr>
                </a:solidFill>
              </a:rPr>
              <a:t>Mitglieder</a:t>
            </a:r>
          </a:p>
        </p:txBody>
      </p:sp>
      <p:sp>
        <p:nvSpPr>
          <p:cNvPr id="9" name="Textfeld 8">
            <a:extLst>
              <a:ext uri="{FF2B5EF4-FFF2-40B4-BE49-F238E27FC236}">
                <a16:creationId xmlns:a16="http://schemas.microsoft.com/office/drawing/2014/main" id="{3EF2531B-2CA8-C1D6-0DC5-4061B91825C0}"/>
              </a:ext>
            </a:extLst>
          </p:cNvPr>
          <p:cNvSpPr txBox="1"/>
          <p:nvPr/>
        </p:nvSpPr>
        <p:spPr>
          <a:xfrm>
            <a:off x="8906575" y="5693145"/>
            <a:ext cx="2431985" cy="646331"/>
          </a:xfrm>
          <a:prstGeom prst="rect">
            <a:avLst/>
          </a:prstGeom>
          <a:solidFill>
            <a:schemeClr val="tx1">
              <a:alpha val="25000"/>
            </a:schemeClr>
          </a:solidFill>
        </p:spPr>
        <p:txBody>
          <a:bodyPr wrap="square" rtlCol="0">
            <a:spAutoFit/>
          </a:bodyPr>
          <a:lstStyle/>
          <a:p>
            <a:r>
              <a:rPr lang="de-CH" sz="3600" dirty="0">
                <a:solidFill>
                  <a:schemeClr val="bg1">
                    <a:lumMod val="95000"/>
                  </a:schemeClr>
                </a:solidFill>
              </a:rPr>
              <a:t>7 Sektionen</a:t>
            </a:r>
          </a:p>
        </p:txBody>
      </p:sp>
      <p:pic>
        <p:nvPicPr>
          <p:cNvPr id="10" name="Grafik 9" descr="Torte mit einfarbiger Füllung">
            <a:extLst>
              <a:ext uri="{FF2B5EF4-FFF2-40B4-BE49-F238E27FC236}">
                <a16:creationId xmlns:a16="http://schemas.microsoft.com/office/drawing/2014/main" id="{569E420D-66A4-E0A2-E690-6E7187BE7B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2938" y="731219"/>
            <a:ext cx="1201593" cy="1201593"/>
          </a:xfrm>
          <a:prstGeom prst="rect">
            <a:avLst/>
          </a:prstGeom>
        </p:spPr>
      </p:pic>
      <p:pic>
        <p:nvPicPr>
          <p:cNvPr id="11" name="Grafik 10" descr="Gruppe von Personen mit einfarbiger Füllung">
            <a:extLst>
              <a:ext uri="{FF2B5EF4-FFF2-40B4-BE49-F238E27FC236}">
                <a16:creationId xmlns:a16="http://schemas.microsoft.com/office/drawing/2014/main" id="{5AA01CFD-2FDE-63DF-113C-055CD367B7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2819" y="818781"/>
            <a:ext cx="1079996" cy="1079996"/>
          </a:xfrm>
          <a:prstGeom prst="rect">
            <a:avLst/>
          </a:prstGeom>
        </p:spPr>
      </p:pic>
      <p:pic>
        <p:nvPicPr>
          <p:cNvPr id="12" name="Grafik 11" descr="Karte mit Ortsmarkierung mit einfarbiger Füllung">
            <a:extLst>
              <a:ext uri="{FF2B5EF4-FFF2-40B4-BE49-F238E27FC236}">
                <a16:creationId xmlns:a16="http://schemas.microsoft.com/office/drawing/2014/main" id="{07381023-5332-926B-4207-3334FD09F3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20707" y="731219"/>
            <a:ext cx="1167558" cy="1167558"/>
          </a:xfrm>
          <a:prstGeom prst="rect">
            <a:avLst/>
          </a:prstGeom>
        </p:spPr>
      </p:pic>
    </p:spTree>
    <p:extLst>
      <p:ext uri="{BB962C8B-B14F-4D97-AF65-F5344CB8AC3E}">
        <p14:creationId xmlns:p14="http://schemas.microsoft.com/office/powerpoint/2010/main" val="81219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3C95E9A-9899-1265-5E4E-645FB1F619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71000"/>
            <a:ext cx="12802372" cy="7200000"/>
          </a:xfrm>
          <a:prstGeom prst="rect">
            <a:avLst/>
          </a:prstGeom>
        </p:spPr>
      </p:pic>
      <p:sp>
        <p:nvSpPr>
          <p:cNvPr id="17" name="Textfeld 16">
            <a:extLst>
              <a:ext uri="{FF2B5EF4-FFF2-40B4-BE49-F238E27FC236}">
                <a16:creationId xmlns:a16="http://schemas.microsoft.com/office/drawing/2014/main" id="{74D9B3BB-AA6B-0085-1021-C2352E3BC392}"/>
              </a:ext>
            </a:extLst>
          </p:cNvPr>
          <p:cNvSpPr txBox="1"/>
          <p:nvPr/>
        </p:nvSpPr>
        <p:spPr>
          <a:xfrm>
            <a:off x="4319501" y="4318116"/>
            <a:ext cx="2513799" cy="461665"/>
          </a:xfrm>
          <a:prstGeom prst="rect">
            <a:avLst/>
          </a:prstGeom>
          <a:solidFill>
            <a:schemeClr val="tx1">
              <a:alpha val="50000"/>
            </a:schemeClr>
          </a:solidFill>
        </p:spPr>
        <p:txBody>
          <a:bodyPr wrap="square" rtlCol="0">
            <a:spAutoFit/>
          </a:bodyPr>
          <a:lstStyle/>
          <a:p>
            <a:r>
              <a:rPr lang="de-CH" sz="2400" dirty="0">
                <a:solidFill>
                  <a:schemeClr val="bg1">
                    <a:lumMod val="95000"/>
                  </a:schemeClr>
                </a:solidFill>
              </a:rPr>
              <a:t>4. Tourismusdruck</a:t>
            </a:r>
          </a:p>
        </p:txBody>
      </p:sp>
      <p:sp>
        <p:nvSpPr>
          <p:cNvPr id="18" name="Textfeld 17">
            <a:extLst>
              <a:ext uri="{FF2B5EF4-FFF2-40B4-BE49-F238E27FC236}">
                <a16:creationId xmlns:a16="http://schemas.microsoft.com/office/drawing/2014/main" id="{C4A037EF-6A7C-3DAF-7E05-415ADDC7F1C6}"/>
              </a:ext>
            </a:extLst>
          </p:cNvPr>
          <p:cNvSpPr txBox="1"/>
          <p:nvPr/>
        </p:nvSpPr>
        <p:spPr>
          <a:xfrm>
            <a:off x="4319501" y="1707970"/>
            <a:ext cx="5922417" cy="461665"/>
          </a:xfrm>
          <a:prstGeom prst="rect">
            <a:avLst/>
          </a:prstGeom>
          <a:solidFill>
            <a:schemeClr val="tx1">
              <a:alpha val="50000"/>
            </a:schemeClr>
          </a:solidFill>
        </p:spPr>
        <p:txBody>
          <a:bodyPr wrap="square" rtlCol="0">
            <a:spAutoFit/>
          </a:bodyPr>
          <a:lstStyle/>
          <a:p>
            <a:r>
              <a:rPr lang="de-CH" sz="2400" dirty="0">
                <a:solidFill>
                  <a:schemeClr val="bg1">
                    <a:lumMod val="95000"/>
                  </a:schemeClr>
                </a:solidFill>
              </a:rPr>
              <a:t>1. Wohnungsknappheit und steigende Mieten</a:t>
            </a:r>
          </a:p>
        </p:txBody>
      </p:sp>
      <p:sp>
        <p:nvSpPr>
          <p:cNvPr id="19" name="Textfeld 18">
            <a:extLst>
              <a:ext uri="{FF2B5EF4-FFF2-40B4-BE49-F238E27FC236}">
                <a16:creationId xmlns:a16="http://schemas.microsoft.com/office/drawing/2014/main" id="{B70C53EE-C7BC-32A6-6F36-D06D982E8CF6}"/>
              </a:ext>
            </a:extLst>
          </p:cNvPr>
          <p:cNvSpPr txBox="1"/>
          <p:nvPr/>
        </p:nvSpPr>
        <p:spPr>
          <a:xfrm>
            <a:off x="4319501" y="2583102"/>
            <a:ext cx="6627393" cy="461665"/>
          </a:xfrm>
          <a:prstGeom prst="rect">
            <a:avLst/>
          </a:prstGeom>
          <a:solidFill>
            <a:schemeClr val="tx1">
              <a:alpha val="50000"/>
            </a:schemeClr>
          </a:solidFill>
        </p:spPr>
        <p:txBody>
          <a:bodyPr wrap="square" rtlCol="0">
            <a:spAutoFit/>
          </a:bodyPr>
          <a:lstStyle/>
          <a:p>
            <a:r>
              <a:rPr lang="de-CH" sz="2400" dirty="0">
                <a:solidFill>
                  <a:schemeClr val="bg1">
                    <a:lumMod val="95000"/>
                  </a:schemeClr>
                </a:solidFill>
              </a:rPr>
              <a:t>2. Kurzzeitvermietungen (</a:t>
            </a:r>
            <a:r>
              <a:rPr lang="de-CH" sz="2400" dirty="0" err="1">
                <a:solidFill>
                  <a:schemeClr val="bg1">
                    <a:lumMod val="95000"/>
                  </a:schemeClr>
                </a:solidFill>
              </a:rPr>
              <a:t>Airbnb</a:t>
            </a:r>
            <a:r>
              <a:rPr lang="de-CH" sz="2400" dirty="0">
                <a:solidFill>
                  <a:schemeClr val="bg1">
                    <a:lumMod val="95000"/>
                  </a:schemeClr>
                </a:solidFill>
              </a:rPr>
              <a:t>, Zweitwohnungen)</a:t>
            </a:r>
          </a:p>
        </p:txBody>
      </p:sp>
      <p:sp>
        <p:nvSpPr>
          <p:cNvPr id="20" name="Textfeld 19">
            <a:extLst>
              <a:ext uri="{FF2B5EF4-FFF2-40B4-BE49-F238E27FC236}">
                <a16:creationId xmlns:a16="http://schemas.microsoft.com/office/drawing/2014/main" id="{BB02363C-9D1B-8F09-5860-31BF14DEC22E}"/>
              </a:ext>
            </a:extLst>
          </p:cNvPr>
          <p:cNvSpPr txBox="1"/>
          <p:nvPr/>
        </p:nvSpPr>
        <p:spPr>
          <a:xfrm>
            <a:off x="4319501" y="3450609"/>
            <a:ext cx="3998824" cy="461665"/>
          </a:xfrm>
          <a:prstGeom prst="rect">
            <a:avLst/>
          </a:prstGeom>
          <a:solidFill>
            <a:schemeClr val="tx1">
              <a:alpha val="50000"/>
            </a:schemeClr>
          </a:solidFill>
        </p:spPr>
        <p:txBody>
          <a:bodyPr wrap="square" rtlCol="0">
            <a:spAutoFit/>
          </a:bodyPr>
          <a:lstStyle/>
          <a:p>
            <a:r>
              <a:rPr lang="de-CH" sz="2400" dirty="0">
                <a:solidFill>
                  <a:schemeClr val="bg1">
                    <a:lumMod val="95000"/>
                  </a:schemeClr>
                </a:solidFill>
              </a:rPr>
              <a:t>3. Baulandpolitik</a:t>
            </a:r>
          </a:p>
        </p:txBody>
      </p:sp>
      <p:pic>
        <p:nvPicPr>
          <p:cNvPr id="2" name="Grafik 1">
            <a:extLst>
              <a:ext uri="{FF2B5EF4-FFF2-40B4-BE49-F238E27FC236}">
                <a16:creationId xmlns:a16="http://schemas.microsoft.com/office/drawing/2014/main" id="{C3CA78F8-E4C6-BEBF-47FA-1E506C5206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137160"/>
            <a:ext cx="2606039" cy="1963783"/>
          </a:xfrm>
          <a:prstGeom prst="rect">
            <a:avLst/>
          </a:prstGeom>
        </p:spPr>
      </p:pic>
      <p:sp>
        <p:nvSpPr>
          <p:cNvPr id="8" name="Textfeld 7">
            <a:extLst>
              <a:ext uri="{FF2B5EF4-FFF2-40B4-BE49-F238E27FC236}">
                <a16:creationId xmlns:a16="http://schemas.microsoft.com/office/drawing/2014/main" id="{EBAC49BE-147F-7AA2-9ECF-EF249EE68773}"/>
              </a:ext>
            </a:extLst>
          </p:cNvPr>
          <p:cNvSpPr txBox="1"/>
          <p:nvPr/>
        </p:nvSpPr>
        <p:spPr>
          <a:xfrm>
            <a:off x="828419" y="5546956"/>
            <a:ext cx="9907622" cy="1015663"/>
          </a:xfrm>
          <a:prstGeom prst="rect">
            <a:avLst/>
          </a:prstGeom>
          <a:solidFill>
            <a:schemeClr val="tx1">
              <a:alpha val="28000"/>
            </a:schemeClr>
          </a:solidFill>
        </p:spPr>
        <p:txBody>
          <a:bodyPr wrap="square" rtlCol="0">
            <a:spAutoFit/>
          </a:bodyPr>
          <a:lstStyle/>
          <a:p>
            <a:r>
              <a:rPr lang="de-CH" sz="6000" b="1" dirty="0">
                <a:solidFill>
                  <a:schemeClr val="bg1">
                    <a:lumMod val="95000"/>
                  </a:schemeClr>
                </a:solidFill>
              </a:rPr>
              <a:t>Die grössten Probleme in Spiez</a:t>
            </a:r>
          </a:p>
        </p:txBody>
      </p:sp>
    </p:spTree>
    <p:extLst>
      <p:ext uri="{BB962C8B-B14F-4D97-AF65-F5344CB8AC3E}">
        <p14:creationId xmlns:p14="http://schemas.microsoft.com/office/powerpoint/2010/main" val="415784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fik 2" descr="Ein Bild, das Gras, draußen, Feld enthält.&#10;&#10;Automatisch generierte Beschreibung">
            <a:extLst>
              <a:ext uri="{FF2B5EF4-FFF2-40B4-BE49-F238E27FC236}">
                <a16:creationId xmlns:a16="http://schemas.microsoft.com/office/drawing/2014/main" id="{6BEE2741-E92A-4B43-E71A-272326C8000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4757" y="0"/>
            <a:ext cx="12802372" cy="7200000"/>
          </a:xfrm>
          <a:prstGeom prst="rect">
            <a:avLst/>
          </a:prstGeom>
        </p:spPr>
      </p:pic>
      <p:sp>
        <p:nvSpPr>
          <p:cNvPr id="6" name="Textfeld 5">
            <a:extLst>
              <a:ext uri="{FF2B5EF4-FFF2-40B4-BE49-F238E27FC236}">
                <a16:creationId xmlns:a16="http://schemas.microsoft.com/office/drawing/2014/main" id="{92D500D5-8F6C-6B93-29C8-5615DA9B6BA5}"/>
              </a:ext>
            </a:extLst>
          </p:cNvPr>
          <p:cNvSpPr txBox="1"/>
          <p:nvPr/>
        </p:nvSpPr>
        <p:spPr>
          <a:xfrm>
            <a:off x="1334701" y="2999599"/>
            <a:ext cx="2294023" cy="461665"/>
          </a:xfrm>
          <a:prstGeom prst="rect">
            <a:avLst/>
          </a:prstGeom>
          <a:solidFill>
            <a:schemeClr val="tx1">
              <a:alpha val="24000"/>
            </a:schemeClr>
          </a:solidFill>
        </p:spPr>
        <p:txBody>
          <a:bodyPr wrap="square" rtlCol="0">
            <a:spAutoFit/>
          </a:bodyPr>
          <a:lstStyle/>
          <a:p>
            <a:r>
              <a:rPr lang="de-CH" sz="2400" dirty="0">
                <a:solidFill>
                  <a:schemeClr val="bg1">
                    <a:lumMod val="95000"/>
                  </a:schemeClr>
                </a:solidFill>
              </a:rPr>
              <a:t>Parahotellerie</a:t>
            </a:r>
          </a:p>
        </p:txBody>
      </p:sp>
      <p:sp>
        <p:nvSpPr>
          <p:cNvPr id="7" name="Textfeld 6">
            <a:extLst>
              <a:ext uri="{FF2B5EF4-FFF2-40B4-BE49-F238E27FC236}">
                <a16:creationId xmlns:a16="http://schemas.microsoft.com/office/drawing/2014/main" id="{9AA6C1A7-90A5-C3C7-F9BA-4BD3E63477E7}"/>
              </a:ext>
            </a:extLst>
          </p:cNvPr>
          <p:cNvSpPr txBox="1"/>
          <p:nvPr/>
        </p:nvSpPr>
        <p:spPr>
          <a:xfrm>
            <a:off x="1334701" y="2314781"/>
            <a:ext cx="5539924" cy="461665"/>
          </a:xfrm>
          <a:prstGeom prst="rect">
            <a:avLst/>
          </a:prstGeom>
          <a:solidFill>
            <a:schemeClr val="tx1">
              <a:alpha val="24000"/>
            </a:schemeClr>
          </a:solidFill>
        </p:spPr>
        <p:txBody>
          <a:bodyPr wrap="square" rtlCol="0">
            <a:spAutoFit/>
          </a:bodyPr>
          <a:lstStyle/>
          <a:p>
            <a:r>
              <a:rPr lang="de-CH" sz="2400" dirty="0">
                <a:solidFill>
                  <a:schemeClr val="bg1">
                    <a:lumMod val="95000"/>
                  </a:schemeClr>
                </a:solidFill>
              </a:rPr>
              <a:t>Bezahlbaren Wohnraum erhalten</a:t>
            </a:r>
          </a:p>
        </p:txBody>
      </p:sp>
      <p:sp>
        <p:nvSpPr>
          <p:cNvPr id="9" name="Textfeld 8">
            <a:extLst>
              <a:ext uri="{FF2B5EF4-FFF2-40B4-BE49-F238E27FC236}">
                <a16:creationId xmlns:a16="http://schemas.microsoft.com/office/drawing/2014/main" id="{B2F2F312-F15C-78A9-43C0-DF8A8C2E55ED}"/>
              </a:ext>
            </a:extLst>
          </p:cNvPr>
          <p:cNvSpPr txBox="1"/>
          <p:nvPr/>
        </p:nvSpPr>
        <p:spPr>
          <a:xfrm>
            <a:off x="1334701" y="1594868"/>
            <a:ext cx="4142074" cy="461665"/>
          </a:xfrm>
          <a:prstGeom prst="rect">
            <a:avLst/>
          </a:prstGeom>
          <a:solidFill>
            <a:schemeClr val="tx1">
              <a:alpha val="24000"/>
            </a:schemeClr>
          </a:solidFill>
        </p:spPr>
        <p:txBody>
          <a:bodyPr wrap="square" rtlCol="0">
            <a:spAutoFit/>
          </a:bodyPr>
          <a:lstStyle/>
          <a:p>
            <a:r>
              <a:rPr lang="de-CH" sz="2400" dirty="0">
                <a:solidFill>
                  <a:schemeClr val="bg1">
                    <a:lumMod val="95000"/>
                  </a:schemeClr>
                </a:solidFill>
              </a:rPr>
              <a:t>Transparente vormieten</a:t>
            </a:r>
          </a:p>
        </p:txBody>
      </p:sp>
      <p:sp>
        <p:nvSpPr>
          <p:cNvPr id="12" name="Textfeld 11">
            <a:extLst>
              <a:ext uri="{FF2B5EF4-FFF2-40B4-BE49-F238E27FC236}">
                <a16:creationId xmlns:a16="http://schemas.microsoft.com/office/drawing/2014/main" id="{CDFB8D67-DF73-D985-80F5-ADAC0A9171AF}"/>
              </a:ext>
            </a:extLst>
          </p:cNvPr>
          <p:cNvSpPr txBox="1"/>
          <p:nvPr/>
        </p:nvSpPr>
        <p:spPr>
          <a:xfrm>
            <a:off x="1334701" y="874955"/>
            <a:ext cx="6404448" cy="461665"/>
          </a:xfrm>
          <a:prstGeom prst="rect">
            <a:avLst/>
          </a:prstGeom>
          <a:solidFill>
            <a:schemeClr val="tx1">
              <a:alpha val="24000"/>
            </a:schemeClr>
          </a:solidFill>
        </p:spPr>
        <p:txBody>
          <a:bodyPr wrap="square" rtlCol="0">
            <a:spAutoFit/>
          </a:bodyPr>
          <a:lstStyle/>
          <a:p>
            <a:r>
              <a:rPr lang="de-CH" sz="2400" dirty="0">
                <a:solidFill>
                  <a:schemeClr val="bg1">
                    <a:lumMod val="95000"/>
                  </a:schemeClr>
                </a:solidFill>
              </a:rPr>
              <a:t>Mietzinskontrolle anhand der  Nettorendite</a:t>
            </a:r>
          </a:p>
        </p:txBody>
      </p:sp>
      <p:sp>
        <p:nvSpPr>
          <p:cNvPr id="14" name="Textfeld 13">
            <a:extLst>
              <a:ext uri="{FF2B5EF4-FFF2-40B4-BE49-F238E27FC236}">
                <a16:creationId xmlns:a16="http://schemas.microsoft.com/office/drawing/2014/main" id="{90CE0DB9-0AA9-E616-AC46-EEB703A304E2}"/>
              </a:ext>
            </a:extLst>
          </p:cNvPr>
          <p:cNvSpPr txBox="1"/>
          <p:nvPr/>
        </p:nvSpPr>
        <p:spPr>
          <a:xfrm>
            <a:off x="28859" y="4763926"/>
            <a:ext cx="9907622" cy="2123658"/>
          </a:xfrm>
          <a:prstGeom prst="rect">
            <a:avLst/>
          </a:prstGeom>
          <a:solidFill>
            <a:schemeClr val="tx1">
              <a:alpha val="28000"/>
            </a:schemeClr>
          </a:solidFill>
        </p:spPr>
        <p:txBody>
          <a:bodyPr wrap="square" rtlCol="0">
            <a:spAutoFit/>
          </a:bodyPr>
          <a:lstStyle/>
          <a:p>
            <a:r>
              <a:rPr lang="de-CH" sz="6600" b="1" dirty="0">
                <a:solidFill>
                  <a:schemeClr val="bg1">
                    <a:lumMod val="95000"/>
                  </a:schemeClr>
                </a:solidFill>
              </a:rPr>
              <a:t>Lösungen </a:t>
            </a:r>
            <a:br>
              <a:rPr lang="de-CH" sz="6600" b="1" dirty="0">
                <a:solidFill>
                  <a:schemeClr val="bg1">
                    <a:lumMod val="95000"/>
                  </a:schemeClr>
                </a:solidFill>
              </a:rPr>
            </a:br>
            <a:r>
              <a:rPr lang="de-CH" sz="6600" b="1" dirty="0">
                <a:solidFill>
                  <a:schemeClr val="bg1">
                    <a:lumMod val="95000"/>
                  </a:schemeClr>
                </a:solidFill>
              </a:rPr>
              <a:t>für bezahlbaren Wohnraum</a:t>
            </a:r>
          </a:p>
        </p:txBody>
      </p:sp>
      <p:sp>
        <p:nvSpPr>
          <p:cNvPr id="5" name="Textfeld 4">
            <a:extLst>
              <a:ext uri="{FF2B5EF4-FFF2-40B4-BE49-F238E27FC236}">
                <a16:creationId xmlns:a16="http://schemas.microsoft.com/office/drawing/2014/main" id="{853CAA47-98F3-4EB2-DB5B-3465425D22D4}"/>
              </a:ext>
            </a:extLst>
          </p:cNvPr>
          <p:cNvSpPr txBox="1"/>
          <p:nvPr/>
        </p:nvSpPr>
        <p:spPr>
          <a:xfrm>
            <a:off x="8154321" y="874955"/>
            <a:ext cx="4142074" cy="461665"/>
          </a:xfrm>
          <a:prstGeom prst="rect">
            <a:avLst/>
          </a:prstGeom>
          <a:solidFill>
            <a:schemeClr val="tx1">
              <a:alpha val="24000"/>
            </a:schemeClr>
          </a:solidFill>
        </p:spPr>
        <p:txBody>
          <a:bodyPr wrap="square" rtlCol="0">
            <a:spAutoFit/>
          </a:bodyPr>
          <a:lstStyle/>
          <a:p>
            <a:r>
              <a:rPr lang="de-CH" sz="2400" dirty="0">
                <a:solidFill>
                  <a:schemeClr val="bg1">
                    <a:lumMod val="95000"/>
                  </a:schemeClr>
                </a:solidFill>
              </a:rPr>
              <a:t>https://casafair.ch/mietrechner</a:t>
            </a:r>
          </a:p>
        </p:txBody>
      </p:sp>
      <p:sp>
        <p:nvSpPr>
          <p:cNvPr id="17" name="Textfeld 16">
            <a:extLst>
              <a:ext uri="{FF2B5EF4-FFF2-40B4-BE49-F238E27FC236}">
                <a16:creationId xmlns:a16="http://schemas.microsoft.com/office/drawing/2014/main" id="{39420CE8-E716-6DC0-85A0-442BB6D88BDE}"/>
              </a:ext>
            </a:extLst>
          </p:cNvPr>
          <p:cNvSpPr txBox="1"/>
          <p:nvPr/>
        </p:nvSpPr>
        <p:spPr>
          <a:xfrm>
            <a:off x="9459884" y="1594867"/>
            <a:ext cx="2819562" cy="461665"/>
          </a:xfrm>
          <a:prstGeom prst="rect">
            <a:avLst/>
          </a:prstGeom>
          <a:solidFill>
            <a:schemeClr val="tx1">
              <a:alpha val="24000"/>
            </a:schemeClr>
          </a:solidFill>
        </p:spPr>
        <p:txBody>
          <a:bodyPr wrap="square" rtlCol="0">
            <a:spAutoFit/>
          </a:bodyPr>
          <a:lstStyle/>
          <a:p>
            <a:r>
              <a:rPr lang="de-CH" sz="2400" dirty="0">
                <a:solidFill>
                  <a:schemeClr val="bg1">
                    <a:lumMod val="95000"/>
                  </a:schemeClr>
                </a:solidFill>
              </a:rPr>
              <a:t>Ja zur Miet-Initiative</a:t>
            </a:r>
          </a:p>
        </p:txBody>
      </p:sp>
      <p:sp>
        <p:nvSpPr>
          <p:cNvPr id="19" name="Textfeld 18">
            <a:extLst>
              <a:ext uri="{FF2B5EF4-FFF2-40B4-BE49-F238E27FC236}">
                <a16:creationId xmlns:a16="http://schemas.microsoft.com/office/drawing/2014/main" id="{04CCEA95-BB52-AAC4-48FE-A89B8642A518}"/>
              </a:ext>
            </a:extLst>
          </p:cNvPr>
          <p:cNvSpPr txBox="1"/>
          <p:nvPr/>
        </p:nvSpPr>
        <p:spPr>
          <a:xfrm>
            <a:off x="5336771" y="2989374"/>
            <a:ext cx="6982868" cy="461665"/>
          </a:xfrm>
          <a:prstGeom prst="rect">
            <a:avLst/>
          </a:prstGeom>
          <a:solidFill>
            <a:schemeClr val="tx1">
              <a:alpha val="24000"/>
            </a:schemeClr>
          </a:solidFill>
        </p:spPr>
        <p:txBody>
          <a:bodyPr wrap="square" rtlCol="0">
            <a:spAutoFit/>
          </a:bodyPr>
          <a:lstStyle/>
          <a:p>
            <a:r>
              <a:rPr lang="de-CH" sz="2400" dirty="0" err="1">
                <a:solidFill>
                  <a:schemeClr val="bg1">
                    <a:lumMod val="95000"/>
                  </a:schemeClr>
                </a:solidFill>
              </a:rPr>
              <a:t>Airb’n’b</a:t>
            </a:r>
            <a:r>
              <a:rPr lang="de-CH" sz="2400" dirty="0">
                <a:solidFill>
                  <a:schemeClr val="bg1">
                    <a:lumMod val="95000"/>
                  </a:schemeClr>
                </a:solidFill>
              </a:rPr>
              <a:t>-Gesetz in Luzern, Erstwohnungsgesetz in Sils </a:t>
            </a:r>
          </a:p>
        </p:txBody>
      </p:sp>
      <p:sp>
        <p:nvSpPr>
          <p:cNvPr id="21" name="Textfeld 20">
            <a:extLst>
              <a:ext uri="{FF2B5EF4-FFF2-40B4-BE49-F238E27FC236}">
                <a16:creationId xmlns:a16="http://schemas.microsoft.com/office/drawing/2014/main" id="{7355A926-EAAA-0B0D-8BC2-269208BA0AA0}"/>
              </a:ext>
            </a:extLst>
          </p:cNvPr>
          <p:cNvSpPr txBox="1"/>
          <p:nvPr/>
        </p:nvSpPr>
        <p:spPr>
          <a:xfrm>
            <a:off x="7631084" y="2323273"/>
            <a:ext cx="4688555" cy="461665"/>
          </a:xfrm>
          <a:prstGeom prst="rect">
            <a:avLst/>
          </a:prstGeom>
          <a:solidFill>
            <a:schemeClr val="tx1">
              <a:alpha val="24000"/>
            </a:schemeClr>
          </a:solidFill>
        </p:spPr>
        <p:txBody>
          <a:bodyPr wrap="square" rtlCol="0">
            <a:spAutoFit/>
          </a:bodyPr>
          <a:lstStyle/>
          <a:p>
            <a:r>
              <a:rPr lang="de-CH" sz="2400" dirty="0">
                <a:solidFill>
                  <a:schemeClr val="bg1">
                    <a:lumMod val="95000"/>
                  </a:schemeClr>
                </a:solidFill>
              </a:rPr>
              <a:t>Vorkaufsrecht, Fondation Casafair</a:t>
            </a:r>
          </a:p>
        </p:txBody>
      </p:sp>
    </p:spTree>
    <p:extLst>
      <p:ext uri="{BB962C8B-B14F-4D97-AF65-F5344CB8AC3E}">
        <p14:creationId xmlns:p14="http://schemas.microsoft.com/office/powerpoint/2010/main" val="421398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Person, drinnen enthält.&#10;&#10;Automatisch generierte Beschreibung">
            <a:extLst>
              <a:ext uri="{FF2B5EF4-FFF2-40B4-BE49-F238E27FC236}">
                <a16:creationId xmlns:a16="http://schemas.microsoft.com/office/drawing/2014/main" id="{D53FF413-9A14-8E63-477A-4232499036C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0189" y="-529389"/>
            <a:ext cx="12448682" cy="7691589"/>
          </a:xfrm>
          <a:prstGeom prst="rect">
            <a:avLst/>
          </a:prstGeom>
        </p:spPr>
      </p:pic>
      <p:pic>
        <p:nvPicPr>
          <p:cNvPr id="5" name="Grafik 4">
            <a:extLst>
              <a:ext uri="{FF2B5EF4-FFF2-40B4-BE49-F238E27FC236}">
                <a16:creationId xmlns:a16="http://schemas.microsoft.com/office/drawing/2014/main" id="{C7D071BD-C610-ED8B-957B-26E5DF8CB8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137160"/>
            <a:ext cx="2606039" cy="1963783"/>
          </a:xfrm>
          <a:prstGeom prst="rect">
            <a:avLst/>
          </a:prstGeom>
        </p:spPr>
      </p:pic>
      <p:sp>
        <p:nvSpPr>
          <p:cNvPr id="7" name="Textfeld 6">
            <a:extLst>
              <a:ext uri="{FF2B5EF4-FFF2-40B4-BE49-F238E27FC236}">
                <a16:creationId xmlns:a16="http://schemas.microsoft.com/office/drawing/2014/main" id="{6610F623-17BA-A702-F8D7-9DACBE769806}"/>
              </a:ext>
            </a:extLst>
          </p:cNvPr>
          <p:cNvSpPr txBox="1"/>
          <p:nvPr/>
        </p:nvSpPr>
        <p:spPr>
          <a:xfrm>
            <a:off x="0" y="5034260"/>
            <a:ext cx="12228493" cy="1446550"/>
          </a:xfrm>
          <a:prstGeom prst="rect">
            <a:avLst/>
          </a:prstGeom>
          <a:solidFill>
            <a:schemeClr val="tx1">
              <a:alpha val="28000"/>
            </a:schemeClr>
          </a:solidFill>
        </p:spPr>
        <p:txBody>
          <a:bodyPr wrap="square" rtlCol="0">
            <a:spAutoFit/>
          </a:bodyPr>
          <a:lstStyle/>
          <a:p>
            <a:r>
              <a:rPr lang="de-CH" sz="8800" b="1" dirty="0">
                <a:solidFill>
                  <a:schemeClr val="bg1">
                    <a:lumMod val="95000"/>
                  </a:schemeClr>
                </a:solidFill>
              </a:rPr>
              <a:t>Casafair-Mietzinsmodell</a:t>
            </a:r>
          </a:p>
        </p:txBody>
      </p:sp>
      <p:sp>
        <p:nvSpPr>
          <p:cNvPr id="2" name="Textfeld 1">
            <a:extLst>
              <a:ext uri="{FF2B5EF4-FFF2-40B4-BE49-F238E27FC236}">
                <a16:creationId xmlns:a16="http://schemas.microsoft.com/office/drawing/2014/main" id="{B6448C17-C2F4-D2E1-B0F5-011009D42B60}"/>
              </a:ext>
            </a:extLst>
          </p:cNvPr>
          <p:cNvSpPr txBox="1"/>
          <p:nvPr/>
        </p:nvSpPr>
        <p:spPr>
          <a:xfrm>
            <a:off x="7052749" y="3048980"/>
            <a:ext cx="3798131" cy="461665"/>
          </a:xfrm>
          <a:prstGeom prst="rect">
            <a:avLst/>
          </a:prstGeom>
          <a:solidFill>
            <a:schemeClr val="tx1">
              <a:alpha val="24000"/>
            </a:schemeClr>
          </a:solidFill>
        </p:spPr>
        <p:txBody>
          <a:bodyPr wrap="square" rtlCol="0">
            <a:spAutoFit/>
          </a:bodyPr>
          <a:lstStyle/>
          <a:p>
            <a:r>
              <a:rPr lang="de-CH" sz="2400" dirty="0">
                <a:solidFill>
                  <a:schemeClr val="bg1">
                    <a:lumMod val="95000"/>
                  </a:schemeClr>
                </a:solidFill>
              </a:rPr>
              <a:t>Angemessene Rendite</a:t>
            </a:r>
          </a:p>
        </p:txBody>
      </p:sp>
      <p:sp>
        <p:nvSpPr>
          <p:cNvPr id="6" name="Textfeld 5">
            <a:extLst>
              <a:ext uri="{FF2B5EF4-FFF2-40B4-BE49-F238E27FC236}">
                <a16:creationId xmlns:a16="http://schemas.microsoft.com/office/drawing/2014/main" id="{52FD8016-22E5-6084-0332-713B88C87A29}"/>
              </a:ext>
            </a:extLst>
          </p:cNvPr>
          <p:cNvSpPr txBox="1"/>
          <p:nvPr/>
        </p:nvSpPr>
        <p:spPr>
          <a:xfrm>
            <a:off x="7052749" y="2242318"/>
            <a:ext cx="4142074" cy="461665"/>
          </a:xfrm>
          <a:prstGeom prst="rect">
            <a:avLst/>
          </a:prstGeom>
          <a:solidFill>
            <a:schemeClr val="tx1">
              <a:alpha val="24000"/>
            </a:schemeClr>
          </a:solidFill>
        </p:spPr>
        <p:txBody>
          <a:bodyPr wrap="square" rtlCol="0">
            <a:spAutoFit/>
          </a:bodyPr>
          <a:lstStyle/>
          <a:p>
            <a:r>
              <a:rPr lang="de-CH" sz="2400" dirty="0">
                <a:solidFill>
                  <a:schemeClr val="bg1">
                    <a:lumMod val="95000"/>
                  </a:schemeClr>
                </a:solidFill>
              </a:rPr>
              <a:t>Kapitalzinsen</a:t>
            </a:r>
          </a:p>
        </p:txBody>
      </p:sp>
      <p:sp>
        <p:nvSpPr>
          <p:cNvPr id="8" name="Textfeld 7">
            <a:extLst>
              <a:ext uri="{FF2B5EF4-FFF2-40B4-BE49-F238E27FC236}">
                <a16:creationId xmlns:a16="http://schemas.microsoft.com/office/drawing/2014/main" id="{027E9244-5E6B-935E-561F-18670657587F}"/>
              </a:ext>
            </a:extLst>
          </p:cNvPr>
          <p:cNvSpPr txBox="1"/>
          <p:nvPr/>
        </p:nvSpPr>
        <p:spPr>
          <a:xfrm>
            <a:off x="7052748" y="729264"/>
            <a:ext cx="4142074" cy="461665"/>
          </a:xfrm>
          <a:prstGeom prst="rect">
            <a:avLst/>
          </a:prstGeom>
          <a:solidFill>
            <a:schemeClr val="tx1">
              <a:alpha val="24000"/>
            </a:schemeClr>
          </a:solidFill>
        </p:spPr>
        <p:txBody>
          <a:bodyPr wrap="square" rtlCol="0">
            <a:spAutoFit/>
          </a:bodyPr>
          <a:lstStyle/>
          <a:p>
            <a:r>
              <a:rPr lang="de-CH" sz="2400" dirty="0">
                <a:solidFill>
                  <a:schemeClr val="bg1">
                    <a:lumMod val="95000"/>
                  </a:schemeClr>
                </a:solidFill>
              </a:rPr>
              <a:t>Laufende Kosten</a:t>
            </a:r>
          </a:p>
        </p:txBody>
      </p:sp>
      <p:sp>
        <p:nvSpPr>
          <p:cNvPr id="9" name="Textfeld 8">
            <a:extLst>
              <a:ext uri="{FF2B5EF4-FFF2-40B4-BE49-F238E27FC236}">
                <a16:creationId xmlns:a16="http://schemas.microsoft.com/office/drawing/2014/main" id="{BC107076-7D2F-B0DC-9AFF-5CF91A581B46}"/>
              </a:ext>
            </a:extLst>
          </p:cNvPr>
          <p:cNvSpPr txBox="1"/>
          <p:nvPr/>
        </p:nvSpPr>
        <p:spPr>
          <a:xfrm>
            <a:off x="7052749" y="1532657"/>
            <a:ext cx="4907603" cy="461665"/>
          </a:xfrm>
          <a:prstGeom prst="rect">
            <a:avLst/>
          </a:prstGeom>
          <a:solidFill>
            <a:schemeClr val="tx1">
              <a:alpha val="24000"/>
            </a:schemeClr>
          </a:solidFill>
        </p:spPr>
        <p:txBody>
          <a:bodyPr wrap="square" rtlCol="0">
            <a:spAutoFit/>
          </a:bodyPr>
          <a:lstStyle/>
          <a:p>
            <a:r>
              <a:rPr lang="de-CH" sz="2400" dirty="0">
                <a:solidFill>
                  <a:schemeClr val="bg1">
                    <a:lumMod val="95000"/>
                  </a:schemeClr>
                </a:solidFill>
              </a:rPr>
              <a:t>Rückstellungen für Erneuerungen</a:t>
            </a:r>
          </a:p>
        </p:txBody>
      </p:sp>
    </p:spTree>
    <p:extLst>
      <p:ext uri="{BB962C8B-B14F-4D97-AF65-F5344CB8AC3E}">
        <p14:creationId xmlns:p14="http://schemas.microsoft.com/office/powerpoint/2010/main" val="83050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7D4B-A9AB-C947-167D-2B67B3F160C3}"/>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13F2CB4C-D872-F79E-626B-D6A677AC8A6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3915" y="-1295478"/>
            <a:ext cx="13172272" cy="8782329"/>
          </a:xfrm>
          <a:prstGeom prst="rect">
            <a:avLst/>
          </a:prstGeom>
        </p:spPr>
      </p:pic>
      <p:sp>
        <p:nvSpPr>
          <p:cNvPr id="2" name="Textfeld 1">
            <a:extLst>
              <a:ext uri="{FF2B5EF4-FFF2-40B4-BE49-F238E27FC236}">
                <a16:creationId xmlns:a16="http://schemas.microsoft.com/office/drawing/2014/main" id="{AC22D14C-BC70-BEE6-73F1-86E044B936C3}"/>
              </a:ext>
            </a:extLst>
          </p:cNvPr>
          <p:cNvSpPr txBox="1"/>
          <p:nvPr/>
        </p:nvSpPr>
        <p:spPr>
          <a:xfrm>
            <a:off x="3256363" y="1841242"/>
            <a:ext cx="9500511" cy="5016758"/>
          </a:xfrm>
          <a:prstGeom prst="rect">
            <a:avLst/>
          </a:prstGeom>
          <a:solidFill>
            <a:schemeClr val="tx1">
              <a:alpha val="47000"/>
            </a:schemeClr>
          </a:solidFill>
        </p:spPr>
        <p:txBody>
          <a:bodyPr wrap="square" rtlCol="0">
            <a:spAutoFit/>
          </a:bodyPr>
          <a:lstStyle/>
          <a:p>
            <a:r>
              <a:rPr lang="de-CH" sz="8000" b="1" dirty="0">
                <a:solidFill>
                  <a:schemeClr val="bg1"/>
                </a:solidFill>
              </a:rPr>
              <a:t>Rendite für Mietwohnungen: Berechnung vereinheitlichen</a:t>
            </a:r>
          </a:p>
        </p:txBody>
      </p:sp>
      <p:pic>
        <p:nvPicPr>
          <p:cNvPr id="4" name="Grafik 3">
            <a:extLst>
              <a:ext uri="{FF2B5EF4-FFF2-40B4-BE49-F238E27FC236}">
                <a16:creationId xmlns:a16="http://schemas.microsoft.com/office/drawing/2014/main" id="{B8A77287-3111-A409-1189-1ED584D61A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137160"/>
            <a:ext cx="2606039" cy="1963783"/>
          </a:xfrm>
          <a:prstGeom prst="rect">
            <a:avLst/>
          </a:prstGeom>
        </p:spPr>
      </p:pic>
    </p:spTree>
    <p:extLst>
      <p:ext uri="{BB962C8B-B14F-4D97-AF65-F5344CB8AC3E}">
        <p14:creationId xmlns:p14="http://schemas.microsoft.com/office/powerpoint/2010/main" val="182417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Grafik 6" descr="Ein Bild, das Fenster, drinnen, Fensterbank, Gebäude enthält.&#10;&#10;Automatisch generierte Beschreibung">
            <a:extLst>
              <a:ext uri="{FF2B5EF4-FFF2-40B4-BE49-F238E27FC236}">
                <a16:creationId xmlns:a16="http://schemas.microsoft.com/office/drawing/2014/main" id="{DF93881E-6C24-F722-18A0-0CD9F968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 y="1282"/>
            <a:ext cx="12194259" cy="6858000"/>
          </a:xfrm>
          <a:prstGeom prst="rect">
            <a:avLst/>
          </a:prstGeom>
        </p:spPr>
      </p:pic>
      <p:sp>
        <p:nvSpPr>
          <p:cNvPr id="23" name="Rectangle 22">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feld 9">
            <a:extLst>
              <a:ext uri="{FF2B5EF4-FFF2-40B4-BE49-F238E27FC236}">
                <a16:creationId xmlns:a16="http://schemas.microsoft.com/office/drawing/2014/main" id="{4195EC3F-006A-B0E5-F481-492BD73450BF}"/>
              </a:ext>
            </a:extLst>
          </p:cNvPr>
          <p:cNvSpPr txBox="1"/>
          <p:nvPr/>
        </p:nvSpPr>
        <p:spPr>
          <a:xfrm>
            <a:off x="2276475" y="2247900"/>
            <a:ext cx="7581900" cy="25146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8000" b="1" dirty="0">
                <a:solidFill>
                  <a:schemeClr val="tx1">
                    <a:lumMod val="75000"/>
                    <a:lumOff val="25000"/>
                  </a:schemeClr>
                </a:solidFill>
                <a:latin typeface="+mj-lt"/>
                <a:ea typeface="+mj-ea"/>
                <a:cs typeface="+mj-cs"/>
              </a:rPr>
              <a:t>www.casafair.ch</a:t>
            </a:r>
          </a:p>
        </p:txBody>
      </p:sp>
      <p:pic>
        <p:nvPicPr>
          <p:cNvPr id="11" name="Grafik 10">
            <a:extLst>
              <a:ext uri="{FF2B5EF4-FFF2-40B4-BE49-F238E27FC236}">
                <a16:creationId xmlns:a16="http://schemas.microsoft.com/office/drawing/2014/main" id="{E5E2BF74-3409-9A2F-096C-E917C61307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137160"/>
            <a:ext cx="2606039" cy="1963783"/>
          </a:xfrm>
          <a:prstGeom prst="rect">
            <a:avLst/>
          </a:prstGeom>
        </p:spPr>
      </p:pic>
      <p:pic>
        <p:nvPicPr>
          <p:cNvPr id="2" name="Grafik 1" descr="Ein Bild, das Schrift, Symbol, Kreis, Grafiken enthält.&#10;&#10;Automatisch generierte Beschreibung">
            <a:extLst>
              <a:ext uri="{FF2B5EF4-FFF2-40B4-BE49-F238E27FC236}">
                <a16:creationId xmlns:a16="http://schemas.microsoft.com/office/drawing/2014/main" id="{6CE0A468-3463-1E23-7B42-EE78A4B445C9}"/>
              </a:ext>
            </a:extLst>
          </p:cNvPr>
          <p:cNvPicPr>
            <a:picLocks noChangeAspect="1"/>
          </p:cNvPicPr>
          <p:nvPr/>
        </p:nvPicPr>
        <p:blipFill rotWithShape="1">
          <a:blip r:embed="rId5" cstate="screen">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a:stretch/>
        </p:blipFill>
        <p:spPr>
          <a:xfrm>
            <a:off x="4235864" y="4982477"/>
            <a:ext cx="1316230" cy="1349323"/>
          </a:xfrm>
          <a:prstGeom prst="rect">
            <a:avLst/>
          </a:prstGeom>
        </p:spPr>
      </p:pic>
      <p:pic>
        <p:nvPicPr>
          <p:cNvPr id="3" name="Grafik 2" descr="Ein Bild, das Schrift, Symbol, Kreis, Grafiken enthält.&#10;&#10;Automatisch generierte Beschreibung">
            <a:extLst>
              <a:ext uri="{FF2B5EF4-FFF2-40B4-BE49-F238E27FC236}">
                <a16:creationId xmlns:a16="http://schemas.microsoft.com/office/drawing/2014/main" id="{456849DC-7854-14B8-81BC-F0E51116BDD5}"/>
              </a:ext>
            </a:extLst>
          </p:cNvPr>
          <p:cNvPicPr>
            <a:picLocks noChangeAspect="1"/>
          </p:cNvPicPr>
          <p:nvPr/>
        </p:nvPicPr>
        <p:blipFill rotWithShape="1">
          <a:blip r:embed="rId6" cstate="screen">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a:stretch/>
        </p:blipFill>
        <p:spPr>
          <a:xfrm>
            <a:off x="6080574" y="5091715"/>
            <a:ext cx="1251382" cy="1240085"/>
          </a:xfrm>
          <a:prstGeom prst="rect">
            <a:avLst/>
          </a:prstGeom>
        </p:spPr>
      </p:pic>
    </p:spTree>
    <p:extLst>
      <p:ext uri="{BB962C8B-B14F-4D97-AF65-F5344CB8AC3E}">
        <p14:creationId xmlns:p14="http://schemas.microsoft.com/office/powerpoint/2010/main" val="223143606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afair Kurzpräsentation.pptx" id="{D1BEEF90-EB8C-4964-8B92-652457E79F98}" vid="{15184DF1-5058-498A-81DC-99948DAA7AD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8a33d82-5198-47e2-892a-98c1d0e3957d">
      <Terms xmlns="http://schemas.microsoft.com/office/infopath/2007/PartnerControls"/>
    </lcf76f155ced4ddcb4097134ff3c332f>
    <TaxCatchAll xmlns="5eb2ebca-dc2a-418b-845e-b9dd7babf0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B239052CE0B784781249F0E46C942FB" ma:contentTypeVersion="14" ma:contentTypeDescription="Ein neues Dokument erstellen." ma:contentTypeScope="" ma:versionID="a33e1081d6b16a9287bedf7d25d158c6">
  <xsd:schema xmlns:xsd="http://www.w3.org/2001/XMLSchema" xmlns:xs="http://www.w3.org/2001/XMLSchema" xmlns:p="http://schemas.microsoft.com/office/2006/metadata/properties" xmlns:ns2="c8a33d82-5198-47e2-892a-98c1d0e3957d" xmlns:ns3="5eb2ebca-dc2a-418b-845e-b9dd7babf0b9" targetNamespace="http://schemas.microsoft.com/office/2006/metadata/properties" ma:root="true" ma:fieldsID="f69bcbb44e4b6b41e43159947971ae22" ns2:_="" ns3:_="">
    <xsd:import namespace="c8a33d82-5198-47e2-892a-98c1d0e3957d"/>
    <xsd:import namespace="5eb2ebca-dc2a-418b-845e-b9dd7babf0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element ref="ns2:MediaServiceObjectDetectorVersions" minOccurs="0"/>
                <xsd:element ref="ns2:MediaServiceBillingMetadata"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33d82-5198-47e2-892a-98c1d0e395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BillingMetadata" ma:index="14" nillable="true" ma:displayName="MediaServiceBillingMetadata" ma:hidden="true" ma:internalName="MediaServiceBillingMetadata"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3031243f-a2d1-4106-94bb-f2ea8123706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b2ebca-dc2a-418b-845e-b9dd7babf0b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396f1df-da93-47fb-80fd-49e118aa2bda}" ma:internalName="TaxCatchAll" ma:showField="CatchAllData" ma:web="5eb2ebca-dc2a-418b-845e-b9dd7babf0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FAC955-208B-45D6-9468-1010B7519AF7}">
  <ds:schemaRefs>
    <ds:schemaRef ds:uri="http://schemas.microsoft.com/sharepoint/v3/contenttype/forms"/>
  </ds:schemaRefs>
</ds:datastoreItem>
</file>

<file path=customXml/itemProps2.xml><?xml version="1.0" encoding="utf-8"?>
<ds:datastoreItem xmlns:ds="http://schemas.openxmlformats.org/officeDocument/2006/customXml" ds:itemID="{F20286CC-1B06-434F-AFB5-DC03DE45594D}">
  <ds:schemaRefs>
    <ds:schemaRef ds:uri="http://schemas.microsoft.com/office/2006/metadata/properties"/>
    <ds:schemaRef ds:uri="http://schemas.microsoft.com/office/infopath/2007/PartnerControls"/>
    <ds:schemaRef ds:uri="c8a33d82-5198-47e2-892a-98c1d0e3957d"/>
    <ds:schemaRef ds:uri="5eb2ebca-dc2a-418b-845e-b9dd7babf0b9"/>
  </ds:schemaRefs>
</ds:datastoreItem>
</file>

<file path=customXml/itemProps3.xml><?xml version="1.0" encoding="utf-8"?>
<ds:datastoreItem xmlns:ds="http://schemas.openxmlformats.org/officeDocument/2006/customXml" ds:itemID="{4886E3A7-899D-4E31-9E45-26789BE123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33d82-5198-47e2-892a-98c1d0e3957d"/>
    <ds:schemaRef ds:uri="5eb2ebca-dc2a-418b-845e-b9dd7babf0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Casafair Kurzpräsentation</Template>
  <TotalTime>0</TotalTime>
  <Words>586</Words>
  <Application>Microsoft Office PowerPoint</Application>
  <PresentationFormat>Breitbild</PresentationFormat>
  <Paragraphs>57</Paragraphs>
  <Slides>7</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Aptos</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Nadim Chammas</dc:creator>
  <cp:lastModifiedBy>Kaspar Zoelch</cp:lastModifiedBy>
  <cp:revision>3</cp:revision>
  <dcterms:created xsi:type="dcterms:W3CDTF">2025-09-01T09:21:19Z</dcterms:created>
  <dcterms:modified xsi:type="dcterms:W3CDTF">2025-09-04T08:59:13Z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0x0101008B239052CE0B784781249F0E46C942FB</vt:lpwstr>
  </property>
  <property fmtid="{D5CDD505-2E9C-101B-9397-08002B2CF9AE}" pid="3" name="Order">
    <vt:r8>272400</vt:r8>
  </property>
</Properties>
</file>