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  <p:sldMasterId id="2147483651" r:id="rId2"/>
    <p:sldMasterId id="2147483652" r:id="rId3"/>
  </p:sldMasterIdLst>
  <p:notesMasterIdLst>
    <p:notesMasterId r:id="rId21"/>
  </p:notesMasterIdLst>
  <p:handoutMasterIdLst>
    <p:handoutMasterId r:id="rId22"/>
  </p:handoutMasterIdLst>
  <p:sldIdLst>
    <p:sldId id="973" r:id="rId4"/>
    <p:sldId id="927" r:id="rId5"/>
    <p:sldId id="896" r:id="rId6"/>
    <p:sldId id="915" r:id="rId7"/>
    <p:sldId id="883" r:id="rId8"/>
    <p:sldId id="956" r:id="rId9"/>
    <p:sldId id="957" r:id="rId10"/>
    <p:sldId id="260" r:id="rId11"/>
    <p:sldId id="964" r:id="rId12"/>
    <p:sldId id="959" r:id="rId13"/>
    <p:sldId id="257" r:id="rId14"/>
    <p:sldId id="971" r:id="rId15"/>
    <p:sldId id="945" r:id="rId16"/>
    <p:sldId id="944" r:id="rId17"/>
    <p:sldId id="975" r:id="rId18"/>
    <p:sldId id="972" r:id="rId19"/>
    <p:sldId id="878" r:id="rId20"/>
  </p:sldIdLst>
  <p:sldSz cx="9144000" cy="6858000" type="screen4x3"/>
  <p:notesSz cx="6797675" cy="9928225"/>
  <p:embeddedFontLst>
    <p:embeddedFont>
      <p:font typeface="Interstate-Bold" panose="020B0604020202020204" pitchFamily="34" charset="0"/>
      <p:regular r:id="rId23"/>
    </p:embeddedFont>
    <p:embeddedFont>
      <p:font typeface="Interstate-BoldCondensed" panose="020B0604020202020204" pitchFamily="34" charset="0"/>
      <p:regular r:id="rId24"/>
    </p:embeddedFont>
    <p:embeddedFont>
      <p:font typeface="Interstate-Light" panose="020B0604020202020204" pitchFamily="34" charset="0"/>
      <p:regular r:id="rId25"/>
    </p:embeddedFont>
    <p:embeddedFont>
      <p:font typeface="Interstate-RegularCondensed" panose="020B0604020202020204" pitchFamily="34" charset="0"/>
      <p:regular r:id="rId26"/>
    </p:embeddedFont>
    <p:embeddedFont>
      <p:font typeface="Wingdings 3" pitchFamily="2" charset="2"/>
      <p:regular r:id="rId27"/>
    </p:embeddedFont>
  </p:embeddedFont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5">
          <p15:clr>
            <a:srgbClr val="A4A3A4"/>
          </p15:clr>
        </p15:guide>
        <p15:guide id="2" orient="horz" pos="3400">
          <p15:clr>
            <a:srgbClr val="A4A3A4"/>
          </p15:clr>
        </p15:guide>
        <p15:guide id="3" orient="horz" pos="825">
          <p15:clr>
            <a:srgbClr val="A4A3A4"/>
          </p15:clr>
        </p15:guide>
        <p15:guide id="4">
          <p15:clr>
            <a:srgbClr val="A4A3A4"/>
          </p15:clr>
        </p15:guide>
        <p15:guide id="5" pos="385">
          <p15:clr>
            <a:srgbClr val="A4A3A4"/>
          </p15:clr>
        </p15:guide>
        <p15:guide id="6" pos="53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0E9EC"/>
    <a:srgbClr val="EEF7F8"/>
    <a:srgbClr val="0033CC"/>
    <a:srgbClr val="33CC33"/>
    <a:srgbClr val="9CAEBA"/>
    <a:srgbClr val="95B0BC"/>
    <a:srgbClr val="CC1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4" autoAdjust="0"/>
    <p:restoredTop sz="98025" autoAdjust="0"/>
  </p:normalViewPr>
  <p:slideViewPr>
    <p:cSldViewPr snapToGrid="0">
      <p:cViewPr varScale="1">
        <p:scale>
          <a:sx n="91" d="100"/>
          <a:sy n="91" d="100"/>
        </p:scale>
        <p:origin x="200" y="400"/>
      </p:cViewPr>
      <p:guideLst>
        <p:guide orient="horz" pos="1695"/>
        <p:guide orient="horz" pos="3400"/>
        <p:guide orient="horz" pos="825"/>
        <p:guide/>
        <p:guide pos="385"/>
        <p:guide pos="53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21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1" tIns="47751" rIns="95501" bIns="47751" numCol="1" anchor="t" anchorCtr="0" compatLnSpc="1">
            <a:prstTxWarp prst="textNoShape">
              <a:avLst/>
            </a:prstTxWarp>
          </a:bodyPr>
          <a:lstStyle>
            <a:lvl1pPr algn="l" defTabSz="95569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74" y="0"/>
            <a:ext cx="294301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1" tIns="47751" rIns="95501" bIns="47751" numCol="1" anchor="t" anchorCtr="0" compatLnSpc="1">
            <a:prstTxWarp prst="textNoShape">
              <a:avLst/>
            </a:prstTxWarp>
          </a:bodyPr>
          <a:lstStyle>
            <a:lvl1pPr algn="r" defTabSz="95569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223"/>
            <a:ext cx="29446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1" tIns="47751" rIns="95501" bIns="47751" numCol="1" anchor="b" anchorCtr="0" compatLnSpc="1">
            <a:prstTxWarp prst="textNoShape">
              <a:avLst/>
            </a:prstTxWarp>
          </a:bodyPr>
          <a:lstStyle>
            <a:lvl1pPr algn="l" defTabSz="95569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74" y="9430223"/>
            <a:ext cx="294301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1" tIns="47751" rIns="95501" bIns="47751" numCol="1" anchor="b" anchorCtr="0" compatLnSpc="1">
            <a:prstTxWarp prst="textNoShape">
              <a:avLst/>
            </a:prstTxWarp>
          </a:bodyPr>
          <a:lstStyle>
            <a:lvl1pPr algn="r" defTabSz="955692">
              <a:defRPr sz="1300">
                <a:latin typeface="Arial" charset="0"/>
              </a:defRPr>
            </a:lvl1pPr>
          </a:lstStyle>
          <a:p>
            <a:pPr>
              <a:defRPr/>
            </a:pPr>
            <a:fld id="{9A525EEF-1430-453F-BD33-4FF40CB988E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9707" y="9193155"/>
            <a:ext cx="2668246" cy="51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724" tIns="47363" rIns="94724" bIns="47363" anchor="b"/>
          <a:lstStyle/>
          <a:p>
            <a:pPr algn="l" defTabSz="948036">
              <a:defRPr/>
            </a:pPr>
            <a:r>
              <a:rPr lang="de-CH" sz="1100" dirty="0">
                <a:latin typeface="Interstate-Light" pitchFamily="2" charset="0"/>
              </a:rPr>
              <a:t>www.zeix.com</a:t>
            </a:r>
          </a:p>
        </p:txBody>
      </p:sp>
    </p:spTree>
    <p:extLst>
      <p:ext uri="{BB962C8B-B14F-4D97-AF65-F5344CB8AC3E}">
        <p14:creationId xmlns:p14="http://schemas.microsoft.com/office/powerpoint/2010/main" val="2273238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1" tIns="47751" rIns="95501" bIns="47751" numCol="1" anchor="t" anchorCtr="0" compatLnSpc="1">
            <a:prstTxWarp prst="textNoShape">
              <a:avLst/>
            </a:prstTxWarp>
          </a:bodyPr>
          <a:lstStyle>
            <a:lvl1pPr algn="l" defTabSz="95569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74" y="0"/>
            <a:ext cx="294301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1" tIns="47751" rIns="95501" bIns="47751" numCol="1" anchor="t" anchorCtr="0" compatLnSpc="1">
            <a:prstTxWarp prst="textNoShape">
              <a:avLst/>
            </a:prstTxWarp>
          </a:bodyPr>
          <a:lstStyle>
            <a:lvl1pPr algn="r" defTabSz="95569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1" tIns="47751" rIns="95501" bIns="47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223"/>
            <a:ext cx="29446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1" tIns="47751" rIns="95501" bIns="47751" numCol="1" anchor="b" anchorCtr="0" compatLnSpc="1">
            <a:prstTxWarp prst="textNoShape">
              <a:avLst/>
            </a:prstTxWarp>
          </a:bodyPr>
          <a:lstStyle>
            <a:lvl1pPr algn="l" defTabSz="95569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74" y="9430223"/>
            <a:ext cx="294301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1" tIns="47751" rIns="95501" bIns="47751" numCol="1" anchor="b" anchorCtr="0" compatLnSpc="1">
            <a:prstTxWarp prst="textNoShape">
              <a:avLst/>
            </a:prstTxWarp>
          </a:bodyPr>
          <a:lstStyle>
            <a:lvl1pPr algn="r" defTabSz="955692">
              <a:defRPr sz="1300">
                <a:latin typeface="Arial" charset="0"/>
              </a:defRPr>
            </a:lvl1pPr>
          </a:lstStyle>
          <a:p>
            <a:pPr>
              <a:defRPr/>
            </a:pPr>
            <a:fld id="{EADE3F5B-D18E-4C5F-9563-595EFA813C0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5124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48E40E78-BD9F-46C5-82FE-0BE20B44B9C4}" type="slidenum">
              <a:rPr lang="de-CH" smtClean="0">
                <a:latin typeface="Arial" pitchFamily="34" charset="0"/>
              </a:rPr>
              <a:pPr defTabSz="952500"/>
              <a:t>1</a:t>
            </a:fld>
            <a:endParaRPr lang="de-C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01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3929"/>
            <a:fld id="{9D5BCEC3-5E52-4607-89E8-887AE1489147}" type="slidenum">
              <a:rPr lang="de-CH" smtClean="0">
                <a:latin typeface="Arial" pitchFamily="34" charset="0"/>
              </a:rPr>
              <a:pPr defTabSz="953929"/>
              <a:t>13</a:t>
            </a:fld>
            <a:endParaRPr lang="de-C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59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9D5BCEC3-5E52-4607-89E8-887AE1489147}" type="slidenum">
              <a:rPr lang="de-CH" smtClean="0">
                <a:latin typeface="Arial" pitchFamily="34" charset="0"/>
              </a:rPr>
              <a:pPr defTabSz="952500"/>
              <a:t>14</a:t>
            </a:fld>
            <a:endParaRPr lang="de-C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0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9D5BCEC3-5E52-4607-89E8-887AE1489147}" type="slidenum">
              <a:rPr lang="de-CH" smtClean="0">
                <a:latin typeface="Arial" pitchFamily="34" charset="0"/>
              </a:rPr>
              <a:pPr defTabSz="952500"/>
              <a:t>15</a:t>
            </a:fld>
            <a:endParaRPr lang="de-C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59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9B0B7-1850-A466-3067-6A46818DC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>
            <a:extLst>
              <a:ext uri="{FF2B5EF4-FFF2-40B4-BE49-F238E27FC236}">
                <a16:creationId xmlns:a16="http://schemas.microsoft.com/office/drawing/2014/main" id="{101205BD-100B-E6E4-84DD-69E55D3A1C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>
            <a:extLst>
              <a:ext uri="{FF2B5EF4-FFF2-40B4-BE49-F238E27FC236}">
                <a16:creationId xmlns:a16="http://schemas.microsoft.com/office/drawing/2014/main" id="{DDD6E5F7-A196-670B-32DE-4A30A63E2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3012" name="Foliennummernplatzhalter 3">
            <a:extLst>
              <a:ext uri="{FF2B5EF4-FFF2-40B4-BE49-F238E27FC236}">
                <a16:creationId xmlns:a16="http://schemas.microsoft.com/office/drawing/2014/main" id="{D6F549B8-865F-A7B6-2B89-C93A23BAA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9D5BCEC3-5E52-4607-89E8-887AE1489147}" type="slidenum">
              <a:rPr lang="de-CH" smtClean="0">
                <a:latin typeface="Arial" pitchFamily="34" charset="0"/>
              </a:rPr>
              <a:pPr defTabSz="952500"/>
              <a:t>16</a:t>
            </a:fld>
            <a:endParaRPr lang="de-C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8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2524B1CA-0708-4947-94F7-CEEE8983C06A}" type="slidenum">
              <a:rPr lang="de-CH" smtClean="0">
                <a:latin typeface="Arial" pitchFamily="34" charset="0"/>
              </a:rPr>
              <a:pPr defTabSz="952500"/>
              <a:t>17</a:t>
            </a:fld>
            <a:endParaRPr lang="de-C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0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417"/>
            <a:fld id="{B19BD81F-CCB7-4983-8824-AF17AEB1ED1F}" type="slidenum">
              <a:rPr lang="de-CH" smtClean="0">
                <a:latin typeface="Arial" pitchFamily="34" charset="0"/>
              </a:rPr>
              <a:pPr defTabSz="952417"/>
              <a:t>2</a:t>
            </a:fld>
            <a:endParaRPr lang="de-CH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3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AD86813E-FC9A-4704-A32B-94AE15BCE30A}" type="slidenum">
              <a:rPr lang="de-CH" smtClean="0">
                <a:latin typeface="Arial" pitchFamily="34" charset="0"/>
              </a:rPr>
              <a:pPr defTabSz="952500"/>
              <a:t>3</a:t>
            </a:fld>
            <a:endParaRPr lang="de-C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5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AD86813E-FC9A-4704-A32B-94AE15BCE30A}" type="slidenum">
              <a:rPr lang="de-CH" smtClean="0">
                <a:latin typeface="Arial" pitchFamily="34" charset="0"/>
              </a:rPr>
              <a:pPr defTabSz="952500"/>
              <a:t>4</a:t>
            </a:fld>
            <a:endParaRPr lang="de-C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9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EEEF592E-D822-478C-88CA-4825DCB79395}" type="slidenum">
              <a:rPr lang="de-CH" smtClean="0">
                <a:latin typeface="Arial" pitchFamily="34" charset="0"/>
              </a:rPr>
              <a:pPr defTabSz="952500"/>
              <a:t>5</a:t>
            </a:fld>
            <a:endParaRPr lang="de-C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7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3846"/>
            <a:fld id="{B19BD81F-CCB7-4983-8824-AF17AEB1ED1F}" type="slidenum">
              <a:rPr lang="de-CH" smtClean="0">
                <a:latin typeface="Arial" pitchFamily="34" charset="0"/>
              </a:rPr>
              <a:pPr defTabSz="953846"/>
              <a:t>6</a:t>
            </a:fld>
            <a:endParaRPr lang="de-CH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1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3846"/>
            <a:fld id="{B19BD81F-CCB7-4983-8824-AF17AEB1ED1F}" type="slidenum">
              <a:rPr lang="de-CH" smtClean="0">
                <a:latin typeface="Arial" pitchFamily="34" charset="0"/>
              </a:rPr>
              <a:pPr defTabSz="953846"/>
              <a:t>7</a:t>
            </a:fld>
            <a:endParaRPr lang="de-CH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3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00AED-A3DF-1D36-C9AA-F81B3A5F5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>
            <a:extLst>
              <a:ext uri="{FF2B5EF4-FFF2-40B4-BE49-F238E27FC236}">
                <a16:creationId xmlns:a16="http://schemas.microsoft.com/office/drawing/2014/main" id="{468BCD7F-3D2E-DB39-6C11-2A369B2FED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>
            <a:extLst>
              <a:ext uri="{FF2B5EF4-FFF2-40B4-BE49-F238E27FC236}">
                <a16:creationId xmlns:a16="http://schemas.microsoft.com/office/drawing/2014/main" id="{DEA26909-9F4D-A6D6-4366-4E3845E1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6084" name="Foliennummernplatzhalter 3">
            <a:extLst>
              <a:ext uri="{FF2B5EF4-FFF2-40B4-BE49-F238E27FC236}">
                <a16:creationId xmlns:a16="http://schemas.microsoft.com/office/drawing/2014/main" id="{29F9D90A-0C36-7BD4-32C9-3CE4B81C5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3846"/>
            <a:fld id="{B19BD81F-CCB7-4983-8824-AF17AEB1ED1F}" type="slidenum">
              <a:rPr lang="de-CH" smtClean="0">
                <a:latin typeface="Arial" pitchFamily="34" charset="0"/>
              </a:rPr>
              <a:pPr defTabSz="953846"/>
              <a:t>9</a:t>
            </a:fld>
            <a:endParaRPr lang="de-CH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9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3929"/>
            <a:fld id="{9D5BCEC3-5E52-4607-89E8-887AE1489147}" type="slidenum">
              <a:rPr lang="de-CH" smtClean="0">
                <a:latin typeface="Arial" pitchFamily="34" charset="0"/>
              </a:rPr>
              <a:pPr defTabSz="953929"/>
              <a:t>12</a:t>
            </a:fld>
            <a:endParaRPr lang="de-C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1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653088" y="1125538"/>
            <a:ext cx="1724025" cy="50561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9425" y="1125538"/>
            <a:ext cx="5021263" cy="5056187"/>
          </a:xfrm>
        </p:spPr>
        <p:txBody>
          <a:bodyPr vert="eaVert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6888" y="2133600"/>
            <a:ext cx="3363912" cy="443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13200" y="2133600"/>
            <a:ext cx="3363913" cy="443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653088" y="1125538"/>
            <a:ext cx="1724025" cy="54467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9425" y="1125538"/>
            <a:ext cx="5021263" cy="544671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625" y="2159000"/>
            <a:ext cx="329088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71913" y="2159000"/>
            <a:ext cx="3290887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  <a:defRPr/>
            </a:pPr>
            <a:r>
              <a:rPr lang="de-CH" sz="1200">
                <a:latin typeface="NimbusSanNovReg"/>
                <a:ea typeface="Times New Roman" pitchFamily="18" charset="0"/>
                <a:cs typeface="Times New Roman" pitchFamily="18" charset="0"/>
              </a:rPr>
              <a:t>	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6888" y="1876425"/>
            <a:ext cx="3363912" cy="430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13200" y="1876425"/>
            <a:ext cx="3363913" cy="430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2159000"/>
            <a:ext cx="67341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</p:txBody>
      </p:sp>
      <p:sp>
        <p:nvSpPr>
          <p:cNvPr id="16388" name="Line 4"/>
          <p:cNvSpPr>
            <a:spLocks noChangeShapeType="1"/>
          </p:cNvSpPr>
          <p:nvPr userDrawn="1"/>
        </p:nvSpPr>
        <p:spPr bwMode="auto">
          <a:xfrm flipV="1">
            <a:off x="612775" y="673100"/>
            <a:ext cx="66738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87350" y="755650"/>
            <a:ext cx="7519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1114425"/>
            <a:ext cx="67659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pic>
        <p:nvPicPr>
          <p:cNvPr id="1030" name="Picture 1065" descr="SP-Logo-small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4125" y="193675"/>
            <a:ext cx="1279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9226" name="Text Box 1066"/>
          <p:cNvSpPr txBox="1">
            <a:spLocks noChangeArrowheads="1"/>
          </p:cNvSpPr>
          <p:nvPr userDrawn="1"/>
        </p:nvSpPr>
        <p:spPr bwMode="auto">
          <a:xfrm>
            <a:off x="276225" y="6389688"/>
            <a:ext cx="86550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8000" rIns="18000" bIns="18000">
            <a:spAutoFit/>
          </a:bodyPr>
          <a:lstStyle/>
          <a:p>
            <a:pPr algn="l">
              <a:lnSpc>
                <a:spcPct val="80000"/>
              </a:lnSpc>
              <a:spcAft>
                <a:spcPct val="55000"/>
              </a:spcAft>
              <a:defRPr/>
            </a:pPr>
            <a:r>
              <a:rPr lang="de-CH" sz="1400" dirty="0">
                <a:latin typeface="Interstate-Light" pitchFamily="2" charset="0"/>
              </a:rPr>
              <a:t>Kongresshaus Contra					  	                DV 29. Jan 2008</a:t>
            </a:r>
          </a:p>
        </p:txBody>
      </p:sp>
      <p:sp>
        <p:nvSpPr>
          <p:cNvPr id="989227" name="Text Box 1067"/>
          <p:cNvSpPr txBox="1">
            <a:spLocks noChangeArrowheads="1"/>
          </p:cNvSpPr>
          <p:nvPr userDrawn="1"/>
        </p:nvSpPr>
        <p:spPr bwMode="auto">
          <a:xfrm>
            <a:off x="250825" y="6653213"/>
            <a:ext cx="8655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8000" rIns="18000" bIns="18000">
            <a:spAutoFit/>
          </a:bodyPr>
          <a:lstStyle/>
          <a:p>
            <a:pPr algn="r">
              <a:lnSpc>
                <a:spcPct val="80000"/>
              </a:lnSpc>
              <a:spcAft>
                <a:spcPct val="55000"/>
              </a:spcAft>
              <a:defRPr/>
            </a:pPr>
            <a:fld id="{F1DF18E1-5AED-45CE-8A0C-404BF5079585}" type="slidenum">
              <a:rPr lang="de-CH" sz="1200">
                <a:latin typeface="Interstate-Light" pitchFamily="2" charset="0"/>
              </a:rPr>
              <a:pPr algn="r">
                <a:lnSpc>
                  <a:spcPct val="80000"/>
                </a:lnSpc>
                <a:spcAft>
                  <a:spcPct val="55000"/>
                </a:spcAft>
                <a:defRPr/>
              </a:pPr>
              <a:t>‹Nr.›</a:t>
            </a:fld>
            <a:endParaRPr lang="de-CH" sz="1200">
              <a:latin typeface="Interstate-Light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9pPr>
    </p:titleStyle>
    <p:bodyStyle>
      <a:lvl1pPr marL="355600" indent="-266700" algn="l" rtl="0" eaLnBrk="0" fontAlgn="base" hangingPunct="0">
        <a:spcBef>
          <a:spcPct val="20000"/>
        </a:spcBef>
        <a:spcAft>
          <a:spcPct val="0"/>
        </a:spcAft>
        <a:buClr>
          <a:srgbClr val="9DB7C4"/>
        </a:buClr>
        <a:buFont typeface="Wingdings 3" pitchFamily="18" charset="2"/>
        <a:buAutoNum type="arabicPeriod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941388" indent="-3238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9DB7C4"/>
        </a:buClr>
        <a:buSzPct val="120000"/>
        <a:buFont typeface="Wingdings" pitchFamily="2" charset="2"/>
        <a:buBlip>
          <a:blip r:embed="rId8"/>
        </a:buBlip>
        <a:defRPr sz="1700">
          <a:solidFill>
            <a:schemeClr val="tx1"/>
          </a:solidFill>
          <a:latin typeface="Interstate-Light" pitchFamily="2" charset="0"/>
        </a:defRPr>
      </a:lvl2pPr>
      <a:lvl3pPr marL="1406525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9DB7C4"/>
        </a:buClr>
        <a:buFont typeface="Wingdings" pitchFamily="2" charset="2"/>
        <a:buChar char="§"/>
        <a:defRPr sz="1500">
          <a:solidFill>
            <a:schemeClr val="tx1"/>
          </a:solidFill>
          <a:latin typeface="Interstate-Light" pitchFamily="2" charset="0"/>
        </a:defRPr>
      </a:lvl3pPr>
      <a:lvl4pPr marL="1833563" indent="-2476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9DB7C4"/>
        </a:buClr>
        <a:buSzPct val="120000"/>
        <a:buFont typeface="Interstate-Light" pitchFamily="2" charset="0"/>
        <a:buChar char="-"/>
        <a:defRPr sz="1300">
          <a:solidFill>
            <a:schemeClr val="tx1"/>
          </a:solidFill>
          <a:latin typeface="Interstate-Light" pitchFamily="2" charset="0"/>
        </a:defRPr>
      </a:lvl4pPr>
      <a:lvl5pPr marL="239395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Interstate-Light" pitchFamily="2" charset="0"/>
        </a:defRPr>
      </a:lvl5pPr>
      <a:lvl6pPr marL="285115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Interstate-Light" pitchFamily="2" charset="0"/>
        </a:defRPr>
      </a:lvl6pPr>
      <a:lvl7pPr marL="330835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Interstate-Light" pitchFamily="2" charset="0"/>
        </a:defRPr>
      </a:lvl7pPr>
      <a:lvl8pPr marL="376555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Interstate-Light" pitchFamily="2" charset="0"/>
        </a:defRPr>
      </a:lvl8pPr>
      <a:lvl9pPr marL="422275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Interstate-Light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6888" y="1876425"/>
            <a:ext cx="68802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1125538"/>
            <a:ext cx="67659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219165" name="Line 29"/>
          <p:cNvSpPr>
            <a:spLocks noChangeShapeType="1"/>
          </p:cNvSpPr>
          <p:nvPr userDrawn="1"/>
        </p:nvSpPr>
        <p:spPr bwMode="auto">
          <a:xfrm flipV="1">
            <a:off x="612775" y="673100"/>
            <a:ext cx="66738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9166" name="Line 30"/>
          <p:cNvSpPr>
            <a:spLocks noChangeShapeType="1"/>
          </p:cNvSpPr>
          <p:nvPr userDrawn="1"/>
        </p:nvSpPr>
        <p:spPr bwMode="auto">
          <a:xfrm>
            <a:off x="387350" y="755650"/>
            <a:ext cx="7519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905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9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9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9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9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Clr>
          <a:srgbClr val="CC1929"/>
        </a:buClr>
        <a:buFont typeface="Interstate-Bold" pitchFamily="2" charset="0"/>
        <a:buChar char="&gt;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2016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CC1929"/>
        </a:buClr>
        <a:buFont typeface="Wingdings" pitchFamily="2" charset="2"/>
        <a:buBlip>
          <a:blip r:embed="rId13"/>
        </a:buBlip>
        <a:defRPr sz="1700">
          <a:solidFill>
            <a:schemeClr val="tx1"/>
          </a:solidFill>
          <a:latin typeface="Interstate-Light" pitchFamily="2" charset="0"/>
        </a:defRPr>
      </a:lvl2pPr>
      <a:lvl3pPr marL="571500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CC1929"/>
        </a:buClr>
        <a:buFont typeface="Wingdings" pitchFamily="2" charset="2"/>
        <a:buChar char="§"/>
        <a:defRPr sz="1500">
          <a:solidFill>
            <a:schemeClr val="tx1"/>
          </a:solidFill>
          <a:latin typeface="Interstate-Light" pitchFamily="2" charset="0"/>
        </a:defRPr>
      </a:lvl3pPr>
      <a:lvl4pPr marL="774700" indent="-2016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CC1929"/>
        </a:buClr>
        <a:buFont typeface="Interstate-Light" pitchFamily="2" charset="0"/>
        <a:buChar char="-"/>
        <a:defRPr sz="1300">
          <a:solidFill>
            <a:schemeClr val="tx1"/>
          </a:solidFill>
          <a:latin typeface="Interstate-Light" pitchFamily="2" charset="0"/>
        </a:defRPr>
      </a:lvl4pPr>
      <a:lvl5pPr marL="2124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Interstate-Light" pitchFamily="2" charset="0"/>
        </a:defRPr>
      </a:lvl5pPr>
      <a:lvl6pPr marL="2581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Interstate-Light" pitchFamily="2" charset="0"/>
        </a:defRPr>
      </a:lvl6pPr>
      <a:lvl7pPr marL="3038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Interstate-Light" pitchFamily="2" charset="0"/>
        </a:defRPr>
      </a:lvl7pPr>
      <a:lvl8pPr marL="3495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Interstate-Light" pitchFamily="2" charset="0"/>
        </a:defRPr>
      </a:lvl8pPr>
      <a:lvl9pPr marL="3952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Interstate-Light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Zeix_Logo___ohneClaimRGB_Wor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850" y="323850"/>
            <a:ext cx="1219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85" name="Line 5"/>
          <p:cNvSpPr>
            <a:spLocks noChangeShapeType="1"/>
          </p:cNvSpPr>
          <p:nvPr/>
        </p:nvSpPr>
        <p:spPr bwMode="auto">
          <a:xfrm>
            <a:off x="1012825" y="682625"/>
            <a:ext cx="7512050" cy="0"/>
          </a:xfrm>
          <a:prstGeom prst="line">
            <a:avLst/>
          </a:prstGeom>
          <a:noFill/>
          <a:ln w="12700">
            <a:solidFill>
              <a:srgbClr val="9DB7C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30086" name="Line 6"/>
          <p:cNvSpPr>
            <a:spLocks noChangeShapeType="1"/>
          </p:cNvSpPr>
          <p:nvPr/>
        </p:nvSpPr>
        <p:spPr bwMode="auto">
          <a:xfrm>
            <a:off x="606425" y="908050"/>
            <a:ext cx="7519988" cy="0"/>
          </a:xfrm>
          <a:prstGeom prst="line">
            <a:avLst/>
          </a:prstGeom>
          <a:noFill/>
          <a:ln w="12700">
            <a:solidFill>
              <a:srgbClr val="9DB7C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6888" y="2133600"/>
            <a:ext cx="68802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1125538"/>
            <a:ext cx="67659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Interstate-BoldCondensed" pitchFamily="2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Clr>
          <a:srgbClr val="9DB7C4"/>
        </a:buClr>
        <a:buFont typeface="Interstate-Bold" pitchFamily="2" charset="0"/>
        <a:buChar char="&gt;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2016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9DB7C4"/>
        </a:buClr>
        <a:buSzPct val="120000"/>
        <a:buFont typeface="Wingdings" pitchFamily="2" charset="2"/>
        <a:buBlip>
          <a:blip r:embed="rId14"/>
        </a:buBlip>
        <a:defRPr sz="1700">
          <a:solidFill>
            <a:schemeClr val="tx1"/>
          </a:solidFill>
          <a:latin typeface="Interstate-Light" pitchFamily="2" charset="0"/>
        </a:defRPr>
      </a:lvl2pPr>
      <a:lvl3pPr marL="571500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9DB7C4"/>
        </a:buClr>
        <a:buFont typeface="Wingdings" pitchFamily="2" charset="2"/>
        <a:buChar char="§"/>
        <a:defRPr sz="1500">
          <a:solidFill>
            <a:schemeClr val="tx1"/>
          </a:solidFill>
          <a:latin typeface="Interstate-Light" pitchFamily="2" charset="0"/>
        </a:defRPr>
      </a:lvl3pPr>
      <a:lvl4pPr marL="774700" indent="-2016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9DB7C4"/>
        </a:buClr>
        <a:buSzPct val="120000"/>
        <a:buFont typeface="Interstate-Light" pitchFamily="2" charset="0"/>
        <a:buChar char="-"/>
        <a:defRPr sz="1300">
          <a:solidFill>
            <a:schemeClr val="tx1"/>
          </a:solidFill>
          <a:latin typeface="Interstate-Light" pitchFamily="2" charset="0"/>
        </a:defRPr>
      </a:lvl4pPr>
      <a:lvl5pPr marL="2124075" indent="-228600" algn="l" rtl="0" eaLnBrk="0" fontAlgn="base" hangingPunct="0">
        <a:spcBef>
          <a:spcPct val="20000"/>
        </a:spcBef>
        <a:spcAft>
          <a:spcPct val="0"/>
        </a:spcAft>
        <a:buAutoNum type="arabicPeriod"/>
        <a:defRPr sz="1200">
          <a:solidFill>
            <a:schemeClr val="tx1"/>
          </a:solidFill>
          <a:latin typeface="Arial" charset="0"/>
        </a:defRPr>
      </a:lvl5pPr>
      <a:lvl6pPr marL="2581275" indent="-228600" algn="l" rtl="0" fontAlgn="base">
        <a:spcBef>
          <a:spcPct val="20000"/>
        </a:spcBef>
        <a:spcAft>
          <a:spcPct val="0"/>
        </a:spcAft>
        <a:buAutoNum type="arabicPeriod"/>
        <a:defRPr sz="1200">
          <a:solidFill>
            <a:schemeClr val="tx1"/>
          </a:solidFill>
          <a:latin typeface="Arial" charset="0"/>
        </a:defRPr>
      </a:lvl6pPr>
      <a:lvl7pPr marL="3038475" indent="-228600" algn="l" rtl="0" fontAlgn="base">
        <a:spcBef>
          <a:spcPct val="20000"/>
        </a:spcBef>
        <a:spcAft>
          <a:spcPct val="0"/>
        </a:spcAft>
        <a:buAutoNum type="arabicPeriod"/>
        <a:defRPr sz="1200">
          <a:solidFill>
            <a:schemeClr val="tx1"/>
          </a:solidFill>
          <a:latin typeface="Arial" charset="0"/>
        </a:defRPr>
      </a:lvl7pPr>
      <a:lvl8pPr marL="3495675" indent="-228600" algn="l" rtl="0" fontAlgn="base">
        <a:spcBef>
          <a:spcPct val="20000"/>
        </a:spcBef>
        <a:spcAft>
          <a:spcPct val="0"/>
        </a:spcAft>
        <a:buAutoNum type="arabicPeriod"/>
        <a:defRPr sz="1200">
          <a:solidFill>
            <a:schemeClr val="tx1"/>
          </a:solidFill>
          <a:latin typeface="Arial" charset="0"/>
        </a:defRPr>
      </a:lvl8pPr>
      <a:lvl9pPr marL="3952875" indent="-228600" algn="l" rtl="0" fontAlgn="base">
        <a:spcBef>
          <a:spcPct val="20000"/>
        </a:spcBef>
        <a:spcAft>
          <a:spcPct val="0"/>
        </a:spcAft>
        <a:buAutoNum type="arabicPeriod"/>
        <a:defRPr sz="1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125538"/>
            <a:ext cx="8266542" cy="750887"/>
          </a:xfrm>
        </p:spPr>
        <p:txBody>
          <a:bodyPr/>
          <a:lstStyle/>
          <a:p>
            <a:pPr eaLnBrk="1" hangingPunct="1"/>
            <a:r>
              <a:rPr lang="de-CH" sz="3200" dirty="0"/>
              <a:t>Wohnpolitik = knallharte Wirtschaftspolitik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88" y="2022437"/>
            <a:ext cx="7551737" cy="415928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</a:pPr>
            <a:r>
              <a:rPr lang="de-CH" sz="2800" dirty="0">
                <a:solidFill>
                  <a:srgbClr val="FF0000"/>
                </a:solidFill>
              </a:rPr>
              <a:t>Wohnen ist mehr als ein ökonomisches Gut</a:t>
            </a:r>
            <a:br>
              <a:rPr lang="de-CH" sz="2000" dirty="0"/>
            </a:br>
            <a:br>
              <a:rPr lang="de-CH" sz="2000" dirty="0"/>
            </a:br>
            <a:endParaRPr lang="de-CH" sz="2000" dirty="0"/>
          </a:p>
          <a:p>
            <a:pPr eaLnBrk="1" hangingPunct="1">
              <a:lnSpc>
                <a:spcPct val="80000"/>
              </a:lnSpc>
              <a:buFont typeface="Interstate-Bold" pitchFamily="2" charset="0"/>
              <a:buNone/>
            </a:pPr>
            <a:br>
              <a:rPr lang="de-CH" sz="1400" dirty="0"/>
            </a:br>
            <a:endParaRPr lang="de-CH" sz="1400" dirty="0"/>
          </a:p>
          <a:p>
            <a:pPr lvl="1"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dirty="0">
              <a:latin typeface="Interstate-RegularCondensed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2466975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25" y="2395538"/>
            <a:ext cx="2286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0350" y="2395540"/>
            <a:ext cx="1874520" cy="171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34EC8-7541-4235-A7DE-586B50A6B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109" y="1397284"/>
            <a:ext cx="2958956" cy="3701129"/>
          </a:xfrm>
        </p:spPr>
        <p:txBody>
          <a:bodyPr/>
          <a:lstStyle/>
          <a:p>
            <a:br>
              <a:rPr lang="de-CH" dirty="0"/>
            </a:br>
            <a:br>
              <a:rPr lang="de-CH" dirty="0"/>
            </a:b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4E8ED5C-4116-4B6A-B702-7C9501397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0839" y="1705979"/>
            <a:ext cx="2623625" cy="1589980"/>
          </a:xfrm>
        </p:spPr>
        <p:txBody>
          <a:bodyPr/>
          <a:lstStyle/>
          <a:p>
            <a:r>
              <a:rPr lang="de-CH" dirty="0"/>
              <a:t>10,5 Milliarden zahlten Mietende zu viel </a:t>
            </a:r>
            <a:br>
              <a:rPr lang="de-CH" dirty="0"/>
            </a:br>
            <a:r>
              <a:rPr lang="de-CH" dirty="0"/>
              <a:t>im Jahr 2021!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CC4B7D-5494-4E9E-997D-0E4514ED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36" y="845185"/>
            <a:ext cx="5760720" cy="42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384A7-13C3-D39B-7272-EF428FF0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65D9691-9615-F61F-49F9-535D6B8FA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5611"/>
            <a:ext cx="9379784" cy="3851603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F59D437-1947-E2C6-9604-105B78B28ED4}"/>
              </a:ext>
            </a:extLst>
          </p:cNvPr>
          <p:cNvSpPr txBox="1"/>
          <p:nvPr/>
        </p:nvSpPr>
        <p:spPr>
          <a:xfrm>
            <a:off x="2807745" y="5188449"/>
            <a:ext cx="582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2002: 30’000                   2020: 80’000 Wohnungen leer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BF6CC12-0C62-71E6-FC8A-4DD3A0C60EAE}"/>
              </a:ext>
            </a:extLst>
          </p:cNvPr>
          <p:cNvCxnSpPr>
            <a:cxnSpLocks/>
          </p:cNvCxnSpPr>
          <p:nvPr/>
        </p:nvCxnSpPr>
        <p:spPr bwMode="auto">
          <a:xfrm>
            <a:off x="4130936" y="2208212"/>
            <a:ext cx="0" cy="7716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69FFAE22-455E-CCEF-E2CF-010C8E9D68F5}"/>
              </a:ext>
            </a:extLst>
          </p:cNvPr>
          <p:cNvSpPr/>
          <p:nvPr/>
        </p:nvSpPr>
        <p:spPr bwMode="auto">
          <a:xfrm>
            <a:off x="3506993" y="1666875"/>
            <a:ext cx="1161824" cy="5413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Finanzkrise -&gt; Tiefzinsphase</a:t>
            </a:r>
          </a:p>
        </p:txBody>
      </p:sp>
    </p:spTree>
    <p:extLst>
      <p:ext uri="{BB962C8B-B14F-4D97-AF65-F5344CB8AC3E}">
        <p14:creationId xmlns:p14="http://schemas.microsoft.com/office/powerpoint/2010/main" val="412248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125538"/>
            <a:ext cx="7921625" cy="646112"/>
          </a:xfrm>
        </p:spPr>
        <p:txBody>
          <a:bodyPr/>
          <a:lstStyle/>
          <a:p>
            <a:pPr eaLnBrk="1" hangingPunct="1"/>
            <a:r>
              <a:rPr lang="de-CH" sz="2400" dirty="0"/>
              <a:t>Skandal erster Güte</a:t>
            </a:r>
            <a:endParaRPr lang="de-CH" sz="2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556158"/>
            <a:ext cx="8059987" cy="5179619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600" dirty="0"/>
          </a:p>
          <a:p>
            <a:pPr lvl="1" eaLnBrk="1" hangingPunct="1">
              <a:lnSpc>
                <a:spcPct val="90000"/>
              </a:lnSpc>
            </a:pPr>
            <a:r>
              <a:rPr lang="de-CH" sz="3200" dirty="0">
                <a:solidFill>
                  <a:srgbClr val="FF0000"/>
                </a:solidFill>
              </a:rPr>
              <a:t>Faktisch wurde eine Anbieter-Marktmiete eingeführt, ohne je einen Gesetzesbuchstaben zu ändern</a:t>
            </a:r>
            <a:br>
              <a:rPr lang="de-CH" sz="3200" dirty="0">
                <a:solidFill>
                  <a:srgbClr val="FF0000"/>
                </a:solidFill>
              </a:rPr>
            </a:br>
            <a:endParaRPr lang="de-CH" sz="3200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de-CH" sz="3200" dirty="0">
                <a:solidFill>
                  <a:srgbClr val="FF0000"/>
                </a:solidFill>
              </a:rPr>
              <a:t>De jure </a:t>
            </a:r>
            <a:r>
              <a:rPr lang="de-CH" sz="2800" dirty="0" err="1"/>
              <a:t>KostenmietePlus</a:t>
            </a:r>
            <a:r>
              <a:rPr lang="de-CH" sz="2800" dirty="0"/>
              <a:t> </a:t>
            </a:r>
            <a:br>
              <a:rPr lang="de-CH" sz="2800" dirty="0"/>
            </a:br>
            <a:endParaRPr lang="de-CH" sz="2800" dirty="0"/>
          </a:p>
          <a:p>
            <a:pPr lvl="2" eaLnBrk="1" hangingPunct="1">
              <a:lnSpc>
                <a:spcPct val="90000"/>
              </a:lnSpc>
            </a:pPr>
            <a:r>
              <a:rPr lang="de-CH" sz="3200" dirty="0">
                <a:solidFill>
                  <a:srgbClr val="FF0000"/>
                </a:solidFill>
              </a:rPr>
              <a:t>De facto </a:t>
            </a:r>
            <a:r>
              <a:rPr lang="de-CH" sz="3200" dirty="0"/>
              <a:t>(Anbieter-)</a:t>
            </a:r>
            <a:r>
              <a:rPr lang="de-CH" sz="2800" dirty="0"/>
              <a:t>Marktmiete</a:t>
            </a:r>
            <a:br>
              <a:rPr lang="de-CH" sz="2800" dirty="0"/>
            </a:br>
            <a:endParaRPr lang="de-CH" sz="2800" dirty="0"/>
          </a:p>
          <a:p>
            <a:pPr lvl="2" eaLnBrk="1" hangingPunct="1">
              <a:lnSpc>
                <a:spcPct val="90000"/>
              </a:lnSpc>
            </a:pPr>
            <a:endParaRPr lang="de-CH" sz="28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8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500" dirty="0"/>
          </a:p>
        </p:txBody>
      </p:sp>
    </p:spTree>
    <p:extLst>
      <p:ext uri="{BB962C8B-B14F-4D97-AF65-F5344CB8AC3E}">
        <p14:creationId xmlns:p14="http://schemas.microsoft.com/office/powerpoint/2010/main" val="3366684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125538"/>
            <a:ext cx="7921625" cy="646112"/>
          </a:xfrm>
        </p:spPr>
        <p:txBody>
          <a:bodyPr/>
          <a:lstStyle/>
          <a:p>
            <a:pPr eaLnBrk="1" hangingPunct="1"/>
            <a:r>
              <a:rPr lang="de-CH" sz="2400" dirty="0"/>
              <a:t>Was ist zu tun?</a:t>
            </a:r>
            <a:br>
              <a:rPr lang="de-CH" sz="2400" dirty="0"/>
            </a:br>
            <a:endParaRPr lang="de-CH" sz="2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7" y="1412112"/>
            <a:ext cx="8550416" cy="5578998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600" dirty="0"/>
          </a:p>
          <a:p>
            <a:pPr lvl="1" eaLnBrk="1" hangingPunct="1">
              <a:lnSpc>
                <a:spcPct val="90000"/>
              </a:lnSpc>
            </a:pPr>
            <a:r>
              <a:rPr lang="de-CH" sz="3200" dirty="0">
                <a:solidFill>
                  <a:srgbClr val="FF0000"/>
                </a:solidFill>
              </a:rPr>
              <a:t>Eine Frage der Eigentumsverhältnisse: </a:t>
            </a:r>
            <a:br>
              <a:rPr lang="de-CH" sz="3200" dirty="0">
                <a:solidFill>
                  <a:srgbClr val="FF0000"/>
                </a:solidFill>
              </a:rPr>
            </a:br>
            <a:r>
              <a:rPr lang="de-CH" sz="2400" dirty="0">
                <a:solidFill>
                  <a:srgbClr val="FF0000"/>
                </a:solidFill>
              </a:rPr>
              <a:t>Es bauen die falschen Leute, aus den falschen Gründen, die falschen Dinge</a:t>
            </a:r>
            <a:br>
              <a:rPr lang="de-CH" sz="2400" dirty="0">
                <a:solidFill>
                  <a:srgbClr val="FF0000"/>
                </a:solidFill>
              </a:rPr>
            </a:br>
            <a:endParaRPr lang="de-CH" sz="2800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de-CH" sz="2000" dirty="0"/>
              <a:t>Gemeinden müssen Land </a:t>
            </a:r>
            <a:r>
              <a:rPr lang="de-CH" sz="2000" dirty="0">
                <a:solidFill>
                  <a:srgbClr val="FF0000"/>
                </a:solidFill>
              </a:rPr>
              <a:t>kaufen, kaufen, kaufen</a:t>
            </a:r>
            <a:r>
              <a:rPr lang="de-CH" sz="2000" dirty="0"/>
              <a:t>: Mehr gemeinnützige Genossenschaften</a:t>
            </a:r>
            <a:br>
              <a:rPr lang="de-CH" sz="2000" dirty="0"/>
            </a:br>
            <a:endParaRPr lang="de-CH" sz="2000" dirty="0"/>
          </a:p>
          <a:p>
            <a:pPr lvl="2" eaLnBrk="1" hangingPunct="1">
              <a:lnSpc>
                <a:spcPct val="90000"/>
              </a:lnSpc>
            </a:pPr>
            <a:r>
              <a:rPr lang="de-CH" sz="2000" dirty="0"/>
              <a:t>Rahmenbedingungen ändern: </a:t>
            </a:r>
          </a:p>
          <a:p>
            <a:pPr lvl="3" eaLnBrk="1" hangingPunct="1">
              <a:lnSpc>
                <a:spcPct val="90000"/>
              </a:lnSpc>
            </a:pPr>
            <a:r>
              <a:rPr lang="de-CH" sz="1800" dirty="0" err="1"/>
              <a:t>LexKoller</a:t>
            </a:r>
            <a:r>
              <a:rPr lang="de-CH" sz="1800" dirty="0"/>
              <a:t> verschärfen</a:t>
            </a:r>
          </a:p>
          <a:p>
            <a:pPr lvl="3" eaLnBrk="1" hangingPunct="1">
              <a:lnSpc>
                <a:spcPct val="90000"/>
              </a:lnSpc>
            </a:pPr>
            <a:r>
              <a:rPr lang="de-CH" sz="1800" dirty="0"/>
              <a:t>Vorkaufsrechte und aktive Landkaufstrategie </a:t>
            </a:r>
          </a:p>
          <a:p>
            <a:pPr lvl="3" eaLnBrk="1" hangingPunct="1">
              <a:lnSpc>
                <a:spcPct val="90000"/>
              </a:lnSpc>
            </a:pPr>
            <a:r>
              <a:rPr lang="de-CH" sz="1800" dirty="0"/>
              <a:t>Durchsetzung Mietrecht</a:t>
            </a:r>
            <a:br>
              <a:rPr lang="de-CH" sz="2600" dirty="0"/>
            </a:br>
            <a:endParaRPr lang="de-CH" sz="2600" dirty="0"/>
          </a:p>
          <a:p>
            <a:pPr lvl="2" eaLnBrk="1" hangingPunct="1">
              <a:lnSpc>
                <a:spcPct val="90000"/>
              </a:lnSpc>
            </a:pPr>
            <a:endParaRPr lang="de-CH" sz="28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8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500" dirty="0"/>
          </a:p>
        </p:txBody>
      </p:sp>
    </p:spTree>
    <p:extLst>
      <p:ext uri="{BB962C8B-B14F-4D97-AF65-F5344CB8AC3E}">
        <p14:creationId xmlns:p14="http://schemas.microsoft.com/office/powerpoint/2010/main" val="2366780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879676"/>
            <a:ext cx="7921625" cy="676482"/>
          </a:xfrm>
        </p:spPr>
        <p:txBody>
          <a:bodyPr/>
          <a:lstStyle/>
          <a:p>
            <a:pPr eaLnBrk="1" hangingPunct="1"/>
            <a:r>
              <a:rPr lang="de-CH" sz="2000" dirty="0"/>
              <a:t>Die Lösung 1: gemeinnütziger Wohnbauträger </a:t>
            </a:r>
            <a:br>
              <a:rPr lang="de-CH" sz="2000" dirty="0"/>
            </a:br>
            <a:endParaRPr lang="de-CH" sz="18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556158"/>
            <a:ext cx="6880225" cy="5179619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</a:pPr>
            <a:r>
              <a:rPr lang="de-CH" sz="1600" dirty="0"/>
              <a:t>Gemeinde kauft Land</a:t>
            </a:r>
          </a:p>
          <a:p>
            <a:pPr lvl="2" eaLnBrk="1" hangingPunct="1">
              <a:lnSpc>
                <a:spcPct val="90000"/>
              </a:lnSpc>
            </a:pPr>
            <a:r>
              <a:rPr lang="de-CH" sz="1600" dirty="0"/>
              <a:t>Gibt sie gemeinnützigen Genossenschaften im Baurecht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800" dirty="0"/>
          </a:p>
          <a:p>
            <a:pPr lvl="1" eaLnBrk="1" hangingPunct="1">
              <a:lnSpc>
                <a:spcPct val="90000"/>
              </a:lnSpc>
            </a:pPr>
            <a:r>
              <a:rPr lang="de-CH" sz="2000" dirty="0">
                <a:solidFill>
                  <a:srgbClr val="FF0000"/>
                </a:solidFill>
              </a:rPr>
              <a:t>Big Business für die Gemeinde/Allgemeinheit</a:t>
            </a:r>
            <a:br>
              <a:rPr lang="de-CH" sz="1800" dirty="0">
                <a:solidFill>
                  <a:srgbClr val="FF0000"/>
                </a:solidFill>
              </a:rPr>
            </a:br>
            <a:endParaRPr lang="de-CH" sz="1800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de-CH" sz="1600" dirty="0"/>
              <a:t>Spült für alle Zeiten Erträge in die Gemeindekasse </a:t>
            </a:r>
            <a:br>
              <a:rPr lang="de-CH" sz="1600" dirty="0"/>
            </a:br>
            <a:endParaRPr lang="de-CH" sz="1600" dirty="0"/>
          </a:p>
          <a:p>
            <a:pPr lvl="2" eaLnBrk="1" hangingPunct="1">
              <a:lnSpc>
                <a:spcPct val="90000"/>
              </a:lnSpc>
            </a:pPr>
            <a:r>
              <a:rPr lang="de-CH" sz="1600" dirty="0"/>
              <a:t>Landwertsteigerung bleibt im Volksvermögen</a:t>
            </a:r>
            <a:br>
              <a:rPr lang="de-CH" sz="1600" dirty="0"/>
            </a:br>
            <a:endParaRPr lang="de-CH" sz="1600" dirty="0"/>
          </a:p>
          <a:p>
            <a:pPr lvl="2" eaLnBrk="1" hangingPunct="1">
              <a:lnSpc>
                <a:spcPct val="90000"/>
              </a:lnSpc>
            </a:pPr>
            <a:r>
              <a:rPr lang="de-CH" sz="1600" dirty="0"/>
              <a:t>Mehr Steuersubstrat (!)</a:t>
            </a:r>
            <a:br>
              <a:rPr lang="de-CH" sz="1600" dirty="0"/>
            </a:br>
            <a:endParaRPr lang="de-CH" sz="1600" dirty="0"/>
          </a:p>
          <a:p>
            <a:pPr lvl="2" eaLnBrk="1" hangingPunct="1">
              <a:lnSpc>
                <a:spcPct val="90000"/>
              </a:lnSpc>
            </a:pPr>
            <a:r>
              <a:rPr lang="de-CH" sz="1600" dirty="0"/>
              <a:t>Infrastruktur-Gewinne durch steuerfinanzierte </a:t>
            </a:r>
            <a:br>
              <a:rPr lang="de-CH" sz="1600" dirty="0"/>
            </a:br>
            <a:r>
              <a:rPr lang="de-CH" sz="1600" dirty="0"/>
              <a:t>Investitionen fliessen ins Volksvermögen</a:t>
            </a:r>
            <a:br>
              <a:rPr lang="de-CH" sz="1600" dirty="0"/>
            </a:br>
            <a:endParaRPr lang="de-CH" sz="1600" dirty="0"/>
          </a:p>
          <a:p>
            <a:pPr marL="382587" lvl="2" indent="0" eaLnBrk="1" hangingPunct="1">
              <a:lnSpc>
                <a:spcPct val="90000"/>
              </a:lnSpc>
              <a:buNone/>
            </a:pPr>
            <a:endParaRPr lang="de-CH" sz="1600" dirty="0"/>
          </a:p>
          <a:p>
            <a:pPr lvl="2" eaLnBrk="1" hangingPunct="1">
              <a:lnSpc>
                <a:spcPct val="90000"/>
              </a:lnSpc>
            </a:pPr>
            <a:r>
              <a:rPr lang="de-CH" sz="1600" dirty="0"/>
              <a:t>Demokratische Bestimmung auch für künftige Generationen</a:t>
            </a:r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6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5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825" y="3124718"/>
            <a:ext cx="2762249" cy="206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53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125538"/>
            <a:ext cx="7921625" cy="646112"/>
          </a:xfrm>
        </p:spPr>
        <p:txBody>
          <a:bodyPr/>
          <a:lstStyle/>
          <a:p>
            <a:pPr eaLnBrk="1" hangingPunct="1"/>
            <a:r>
              <a:rPr lang="de-CH" sz="2400" dirty="0"/>
              <a:t>Die Lösung 1: gemeinnütziger Wohnbauträger II</a:t>
            </a:r>
            <a:br>
              <a:rPr lang="de-CH" sz="2400" dirty="0"/>
            </a:br>
            <a:endParaRPr lang="de-CH" sz="2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556158"/>
            <a:ext cx="5050507" cy="5179619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600" dirty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600" dirty="0"/>
          </a:p>
          <a:p>
            <a:pPr lvl="1" eaLnBrk="1" hangingPunct="1">
              <a:lnSpc>
                <a:spcPct val="90000"/>
              </a:lnSpc>
            </a:pPr>
            <a:r>
              <a:rPr lang="de-CH" sz="2000" dirty="0">
                <a:solidFill>
                  <a:srgbClr val="FF0000"/>
                </a:solidFill>
              </a:rPr>
              <a:t>Big Business für die Bevölkerung</a:t>
            </a:r>
            <a:br>
              <a:rPr lang="de-CH" sz="1800" dirty="0">
                <a:solidFill>
                  <a:srgbClr val="FF0000"/>
                </a:solidFill>
              </a:rPr>
            </a:br>
            <a:endParaRPr lang="de-CH" sz="1800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de-CH" sz="1600" dirty="0"/>
              <a:t>30% tiefere Mieten</a:t>
            </a:r>
            <a:br>
              <a:rPr lang="de-CH" sz="1600" dirty="0"/>
            </a:br>
            <a:endParaRPr lang="de-CH" sz="1600" dirty="0"/>
          </a:p>
          <a:p>
            <a:pPr lvl="2" eaLnBrk="1" hangingPunct="1">
              <a:lnSpc>
                <a:spcPct val="90000"/>
              </a:lnSpc>
            </a:pPr>
            <a:r>
              <a:rPr lang="de-CH" sz="1600" dirty="0"/>
              <a:t>Erlaubt bessere Altersvorsorge</a:t>
            </a:r>
            <a:br>
              <a:rPr lang="de-CH" sz="1600" dirty="0"/>
            </a:br>
            <a:endParaRPr lang="de-CH" sz="1600" dirty="0"/>
          </a:p>
          <a:p>
            <a:pPr lvl="2" eaLnBrk="1" hangingPunct="1">
              <a:lnSpc>
                <a:spcPct val="90000"/>
              </a:lnSpc>
            </a:pPr>
            <a:r>
              <a:rPr lang="de-CH" sz="1600" dirty="0"/>
              <a:t>Stärkt Kaufkraft </a:t>
            </a:r>
            <a:br>
              <a:rPr lang="de-CH" sz="1600" dirty="0"/>
            </a:br>
            <a:endParaRPr lang="de-CH" sz="1600" dirty="0"/>
          </a:p>
          <a:p>
            <a:pPr lvl="2" eaLnBrk="1" hangingPunct="1">
              <a:lnSpc>
                <a:spcPct val="90000"/>
              </a:lnSpc>
            </a:pPr>
            <a:r>
              <a:rPr lang="de-CH" sz="1600" dirty="0"/>
              <a:t>Genossenschaften bauen innovativer und deutlich menschenfreundlicher</a:t>
            </a:r>
          </a:p>
          <a:p>
            <a:pPr lvl="2" eaLnBrk="1" hangingPunct="1">
              <a:lnSpc>
                <a:spcPct val="90000"/>
              </a:lnSpc>
            </a:pPr>
            <a:endParaRPr lang="de-CH" sz="16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6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5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615BD5B-44F7-F9C1-D309-F10244E8C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83" y="1997612"/>
            <a:ext cx="2315927" cy="173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BB92BE1-0C6B-E34B-5D83-274B615E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70" y="3967382"/>
            <a:ext cx="3645292" cy="20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2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E4B3819-78BD-6FA6-5C16-A05B4A121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86BA37F-2D82-0B9E-03E9-0114A6935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879676"/>
            <a:ext cx="7921625" cy="676482"/>
          </a:xfrm>
        </p:spPr>
        <p:txBody>
          <a:bodyPr/>
          <a:lstStyle/>
          <a:p>
            <a:pPr eaLnBrk="1" hangingPunct="1"/>
            <a:r>
              <a:rPr lang="de-CH" sz="2400" dirty="0"/>
              <a:t>Die Lösung 2: Durchsetzung des Mietrechts</a:t>
            </a:r>
            <a:br>
              <a:rPr lang="de-CH" sz="2400" dirty="0"/>
            </a:br>
            <a:endParaRPr lang="de-CH" sz="2000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F3FE336-F030-DA85-1EF0-CF05AA3AC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838" y="1556158"/>
            <a:ext cx="6880225" cy="5179619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800" dirty="0"/>
          </a:p>
          <a:p>
            <a:pPr lvl="1" eaLnBrk="1" hangingPunct="1">
              <a:lnSpc>
                <a:spcPct val="90000"/>
              </a:lnSpc>
            </a:pPr>
            <a:r>
              <a:rPr lang="de-CH" sz="2000" dirty="0">
                <a:solidFill>
                  <a:srgbClr val="FF0000"/>
                </a:solidFill>
              </a:rPr>
              <a:t>Big Business für die Allgemeinheit</a:t>
            </a:r>
            <a:br>
              <a:rPr lang="de-CH" sz="2000" dirty="0">
                <a:solidFill>
                  <a:srgbClr val="FF0000"/>
                </a:solidFill>
              </a:rPr>
            </a:br>
            <a:endParaRPr lang="de-CH" sz="2000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de-CH" sz="1800" dirty="0"/>
              <a:t>Stoppt gigantische Umverteilung </a:t>
            </a:r>
          </a:p>
          <a:p>
            <a:pPr lvl="2" eaLnBrk="1" hangingPunct="1">
              <a:lnSpc>
                <a:spcPct val="90000"/>
              </a:lnSpc>
            </a:pPr>
            <a:r>
              <a:rPr lang="de-CH" sz="1800" dirty="0"/>
              <a:t>Stärkt Kaufkraft massiv</a:t>
            </a:r>
          </a:p>
          <a:p>
            <a:pPr lvl="2" eaLnBrk="1" hangingPunct="1">
              <a:lnSpc>
                <a:spcPct val="90000"/>
              </a:lnSpc>
            </a:pPr>
            <a:r>
              <a:rPr lang="de-CH" sz="1800" dirty="0"/>
              <a:t>Dämpft die Bodenpreise</a:t>
            </a:r>
            <a:br>
              <a:rPr lang="de-CH" sz="1800" dirty="0"/>
            </a:br>
            <a:endParaRPr lang="de-CH" sz="18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6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5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E61256-67B3-22B9-844E-9F6B9ECB3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97" y="4139937"/>
            <a:ext cx="6161905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125538"/>
            <a:ext cx="4740275" cy="1341437"/>
          </a:xfrm>
        </p:spPr>
        <p:txBody>
          <a:bodyPr/>
          <a:lstStyle/>
          <a:p>
            <a:pPr eaLnBrk="1" hangingPunct="1"/>
            <a:r>
              <a:rPr lang="de-CH"/>
              <a:t>Wir müssen die Weichen stellen:</a:t>
            </a:r>
            <a:br>
              <a:rPr lang="de-CH"/>
            </a:br>
            <a:r>
              <a:rPr lang="de-CH"/>
              <a:t>So oder so?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2286000"/>
            <a:ext cx="4179887" cy="4305300"/>
          </a:xfrm>
        </p:spPr>
        <p:txBody>
          <a:bodyPr/>
          <a:lstStyle/>
          <a:p>
            <a:pPr indent="3175"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400"/>
          </a:p>
          <a:p>
            <a:pPr indent="3175"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400"/>
          </a:p>
          <a:p>
            <a:pPr indent="3175"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400"/>
          </a:p>
          <a:p>
            <a:pPr indent="3175"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400"/>
          </a:p>
          <a:p>
            <a:pPr indent="3175"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400"/>
          </a:p>
          <a:p>
            <a:pPr indent="3175"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400"/>
          </a:p>
          <a:p>
            <a:pPr indent="3175"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400"/>
          </a:p>
          <a:p>
            <a:pPr indent="3175"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100"/>
          </a:p>
          <a:p>
            <a:pPr indent="3175"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100"/>
          </a:p>
          <a:p>
            <a:pPr indent="3175"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100"/>
          </a:p>
          <a:p>
            <a:pPr indent="3175" eaLnBrk="1" hangingPunct="1">
              <a:lnSpc>
                <a:spcPct val="90000"/>
              </a:lnSpc>
              <a:buFont typeface="Interstate-Bold" pitchFamily="2" charset="0"/>
              <a:buNone/>
            </a:pPr>
            <a:r>
              <a:rPr lang="de-CH" sz="2100"/>
              <a:t>	</a:t>
            </a:r>
          </a:p>
        </p:txBody>
      </p:sp>
      <p:pic>
        <p:nvPicPr>
          <p:cNvPr id="24580" name="Picture 6" descr="H:\SP\Gemeinderat\Vorstösse\Wohnbaupaket\DSC_1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275" y="1885950"/>
            <a:ext cx="27178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" y="3124200"/>
            <a:ext cx="4090988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feld 5"/>
          <p:cNvSpPr txBox="1">
            <a:spLocks noChangeArrowheads="1"/>
          </p:cNvSpPr>
          <p:nvPr/>
        </p:nvSpPr>
        <p:spPr bwMode="auto">
          <a:xfrm>
            <a:off x="5162550" y="1428750"/>
            <a:ext cx="2886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400"/>
              <a:t>4-Zimmer (100m2): CHF 1‘550.-</a:t>
            </a:r>
            <a:endParaRPr lang="de-DE" sz="1400" dirty="0"/>
          </a:p>
        </p:txBody>
      </p:sp>
      <p:sp>
        <p:nvSpPr>
          <p:cNvPr id="24583" name="Textfeld 6"/>
          <p:cNvSpPr txBox="1">
            <a:spLocks noChangeArrowheads="1"/>
          </p:cNvSpPr>
          <p:nvPr/>
        </p:nvSpPr>
        <p:spPr bwMode="auto">
          <a:xfrm>
            <a:off x="409575" y="2714625"/>
            <a:ext cx="372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400"/>
              <a:t>3,5 Zimmer (125m2): CHF 7‘350.-</a:t>
            </a:r>
            <a:endParaRPr lang="de-DE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828676"/>
            <a:ext cx="8664575" cy="428624"/>
          </a:xfrm>
        </p:spPr>
        <p:txBody>
          <a:bodyPr/>
          <a:lstStyle/>
          <a:p>
            <a:pPr eaLnBrk="1" hangingPunct="1"/>
            <a:r>
              <a:rPr lang="de-CH" dirty="0"/>
              <a:t>Hintergrund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endParaRPr lang="de-CH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323975"/>
            <a:ext cx="6880225" cy="5534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sz="1800" dirty="0">
                <a:solidFill>
                  <a:srgbClr val="FF0000"/>
                </a:solidFill>
              </a:rPr>
              <a:t>Sonderstellung: alle müssen wohnen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400" dirty="0"/>
              <a:t>Zwangskonsum qua Existenz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400" dirty="0"/>
              <a:t>Boden ist limitiert  (keine Mengenausweitung)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400" dirty="0"/>
              <a:t>100% Betroffenheit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400" dirty="0"/>
              <a:t>Extrem hohe leistungsfreie Gewinne 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400" dirty="0"/>
              <a:t>Wertsteigerungen abhängig von Infrastrukturen</a:t>
            </a:r>
            <a:br>
              <a:rPr lang="de-CH" sz="1400" dirty="0"/>
            </a:br>
            <a:endParaRPr lang="de-CH" sz="1400" dirty="0"/>
          </a:p>
          <a:p>
            <a:pPr lvl="1" eaLnBrk="1" hangingPunct="1">
              <a:lnSpc>
                <a:spcPct val="90000"/>
              </a:lnSpc>
            </a:pPr>
            <a:endParaRPr lang="de-CH" sz="1400" dirty="0"/>
          </a:p>
          <a:p>
            <a:pPr lvl="1" eaLnBrk="1" hangingPunct="1">
              <a:lnSpc>
                <a:spcPct val="90000"/>
              </a:lnSpc>
            </a:pPr>
            <a:endParaRPr lang="de-CH" sz="1400" dirty="0"/>
          </a:p>
          <a:p>
            <a:pPr marL="179387" lvl="1" indent="0" eaLnBrk="1" hangingPunct="1">
              <a:lnSpc>
                <a:spcPct val="90000"/>
              </a:lnSpc>
              <a:buNone/>
            </a:pPr>
            <a:endParaRPr lang="de-CH" sz="1400" dirty="0"/>
          </a:p>
          <a:p>
            <a:pPr eaLnBrk="1" hangingPunct="1">
              <a:lnSpc>
                <a:spcPct val="90000"/>
              </a:lnSpc>
            </a:pPr>
            <a:r>
              <a:rPr lang="de-CH" sz="1800" dirty="0">
                <a:solidFill>
                  <a:srgbClr val="FF0000"/>
                </a:solidFill>
              </a:rPr>
              <a:t>Grosse volkswirtschaftliche Relevanz 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400" dirty="0" err="1"/>
              <a:t>Hypothekarvolkumen</a:t>
            </a:r>
            <a:r>
              <a:rPr lang="de-CH" sz="1400" dirty="0"/>
              <a:t> (2025 – 1’230Mrd) rund 154% des BIP</a:t>
            </a:r>
            <a:br>
              <a:rPr lang="de-CH" sz="1400" dirty="0"/>
            </a:br>
            <a:endParaRPr lang="de-CH" sz="1400" dirty="0"/>
          </a:p>
          <a:p>
            <a:pPr eaLnBrk="1" hangingPunct="1">
              <a:lnSpc>
                <a:spcPct val="90000"/>
              </a:lnSpc>
            </a:pPr>
            <a:r>
              <a:rPr lang="de-CH" sz="1800" dirty="0">
                <a:solidFill>
                  <a:srgbClr val="FF0000"/>
                </a:solidFill>
              </a:rPr>
              <a:t>Wohnkosten mit Abstand grösster Posten im Haushaltsbudget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400" dirty="0"/>
              <a:t>Steigen die Wohnkosten um CHF 100.- pro Monat und Haushalt fehlt dem Konsum 5 Milliarden CHF</a:t>
            </a:r>
            <a:br>
              <a:rPr lang="de-CH" sz="1100" dirty="0"/>
            </a:br>
            <a:endParaRPr lang="de-CH" sz="1100" dirty="0"/>
          </a:p>
          <a:p>
            <a:pPr eaLnBrk="1" hangingPunct="1">
              <a:lnSpc>
                <a:spcPct val="90000"/>
              </a:lnSpc>
            </a:pPr>
            <a:r>
              <a:rPr lang="de-CH" sz="1800" dirty="0">
                <a:solidFill>
                  <a:srgbClr val="FF0000"/>
                </a:solidFill>
              </a:rPr>
              <a:t>Anbietermarkt (Anbieter kann Preis setzen)</a:t>
            </a:r>
            <a:br>
              <a:rPr lang="de-CH" sz="1800" dirty="0"/>
            </a:br>
            <a:br>
              <a:rPr lang="de-CH" sz="1200" dirty="0">
                <a:solidFill>
                  <a:srgbClr val="FF0000"/>
                </a:solidFill>
              </a:rPr>
            </a:br>
            <a:endParaRPr lang="de-CH" sz="12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de-CH" sz="1600" dirty="0"/>
          </a:p>
          <a:p>
            <a:pPr>
              <a:buFont typeface="Interstate-Bold" pitchFamily="2" charset="0"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6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500" dirty="0"/>
          </a:p>
        </p:txBody>
      </p:sp>
      <p:pic>
        <p:nvPicPr>
          <p:cNvPr id="4" name="Grafik 3" descr="Ein Bild, das draußen, Gebäude, Baum, Fenster enthält.&#10;&#10;Automatisch generierte Beschreibung">
            <a:extLst>
              <a:ext uri="{FF2B5EF4-FFF2-40B4-BE49-F238E27FC236}">
                <a16:creationId xmlns:a16="http://schemas.microsoft.com/office/drawing/2014/main" id="{8208F475-FBD8-755A-A3E2-BBB1DDCF0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66" y="1323975"/>
            <a:ext cx="4133934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125538"/>
            <a:ext cx="7340600" cy="541337"/>
          </a:xfrm>
        </p:spPr>
        <p:txBody>
          <a:bodyPr/>
          <a:lstStyle/>
          <a:p>
            <a:pPr eaLnBrk="1" hangingPunct="1"/>
            <a:r>
              <a:rPr lang="de-CH" sz="3200" dirty="0"/>
              <a:t>Wohnpolitik = Gesellschafts- und Gleichstellungspolitikpolitik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88" y="1876425"/>
            <a:ext cx="7551737" cy="4305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Interstate-Bold" pitchFamily="2" charset="0"/>
              <a:buNone/>
            </a:pPr>
            <a:endParaRPr lang="de-CH" sz="1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800" dirty="0"/>
          </a:p>
          <a:p>
            <a:pPr lvl="1" eaLnBrk="1" hangingPunct="1">
              <a:lnSpc>
                <a:spcPct val="90000"/>
              </a:lnSpc>
            </a:pPr>
            <a:endParaRPr lang="de-CH" sz="2000" dirty="0"/>
          </a:p>
          <a:p>
            <a:pPr lvl="1" eaLnBrk="1" hangingPunct="1">
              <a:lnSpc>
                <a:spcPct val="90000"/>
              </a:lnSpc>
            </a:pPr>
            <a:r>
              <a:rPr lang="de-CH" sz="2400" dirty="0">
                <a:solidFill>
                  <a:srgbClr val="FF0000"/>
                </a:solidFill>
              </a:rPr>
              <a:t>Wohnen ist mehr als ein Dach über dem Kopf</a:t>
            </a:r>
            <a:br>
              <a:rPr lang="de-CH" sz="2000" dirty="0"/>
            </a:br>
            <a:endParaRPr lang="de-CH" sz="2000" dirty="0"/>
          </a:p>
          <a:p>
            <a:pPr lvl="1"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400" dirty="0">
              <a:latin typeface="Interstate-RegularCondensed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2633663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025" y="3213362"/>
            <a:ext cx="2286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8356" y="27003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125538"/>
            <a:ext cx="7340600" cy="541337"/>
          </a:xfrm>
        </p:spPr>
        <p:txBody>
          <a:bodyPr/>
          <a:lstStyle/>
          <a:p>
            <a:pPr eaLnBrk="1" hangingPunct="1"/>
            <a:r>
              <a:rPr lang="de-CH" sz="3200" dirty="0"/>
              <a:t>Bodenpolitik = Gewerbepolitik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88" y="1876425"/>
            <a:ext cx="7551737" cy="4305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Interstate-Bold" pitchFamily="2" charset="0"/>
              <a:buNone/>
            </a:pPr>
            <a:endParaRPr lang="de-CH" sz="1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None/>
            </a:pPr>
            <a:endParaRPr lang="de-CH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800" dirty="0"/>
          </a:p>
          <a:p>
            <a:pPr lvl="1" eaLnBrk="1" hangingPunct="1">
              <a:lnSpc>
                <a:spcPct val="90000"/>
              </a:lnSpc>
            </a:pPr>
            <a:endParaRPr lang="de-CH" sz="2000" dirty="0"/>
          </a:p>
          <a:p>
            <a:pPr lvl="1"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2400" dirty="0">
              <a:latin typeface="Interstate-RegularCondensed" pitchFamily="2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79425" y="1989568"/>
            <a:ext cx="8272526" cy="173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CC1929"/>
              </a:buClr>
            </a:pPr>
            <a:r>
              <a:rPr lang="de-CH" sz="2800" dirty="0">
                <a:latin typeface="+mn-lt"/>
              </a:rPr>
              <a:t>Gewerbe</a:t>
            </a:r>
            <a:br>
              <a:rPr lang="de-CH" sz="2800" dirty="0">
                <a:latin typeface="+mn-lt"/>
              </a:rPr>
            </a:br>
            <a:endParaRPr lang="de-CH" sz="2800" dirty="0">
              <a:latin typeface="+mn-lt"/>
            </a:endParaRPr>
          </a:p>
          <a:p>
            <a:pPr marL="381000" lvl="1" indent="-201613" algn="l">
              <a:lnSpc>
                <a:spcPct val="90000"/>
              </a:lnSpc>
              <a:spcBef>
                <a:spcPct val="20000"/>
              </a:spcBef>
              <a:buClr>
                <a:srgbClr val="CC1929"/>
              </a:buClr>
              <a:buBlip>
                <a:blip r:embed="rId3"/>
              </a:buBlip>
            </a:pPr>
            <a:r>
              <a:rPr lang="de-CH" sz="2000" dirty="0">
                <a:latin typeface="Interstate-Light" pitchFamily="2" charset="0"/>
              </a:rPr>
              <a:t>Immobilienpreise bestimmen die Zusammensetzung des gewerblichen Angebots stark und sind somit strukturrelevant</a:t>
            </a:r>
          </a:p>
          <a:p>
            <a:pPr marL="381000" lvl="1" indent="-201613" algn="l">
              <a:lnSpc>
                <a:spcPct val="90000"/>
              </a:lnSpc>
              <a:spcBef>
                <a:spcPct val="20000"/>
              </a:spcBef>
              <a:buClr>
                <a:srgbClr val="CC1929"/>
              </a:buClr>
              <a:buBlip>
                <a:blip r:embed="rId3"/>
              </a:buBlip>
            </a:pPr>
            <a:r>
              <a:rPr lang="de-CH" sz="2000" dirty="0">
                <a:latin typeface="Interstate-Light" pitchFamily="2" charset="0"/>
              </a:rPr>
              <a:t>«</a:t>
            </a:r>
            <a:r>
              <a:rPr lang="de-CH" sz="2000" dirty="0" err="1">
                <a:latin typeface="Interstate-Light" pitchFamily="2" charset="0"/>
              </a:rPr>
              <a:t>Starbuckisierung</a:t>
            </a:r>
            <a:r>
              <a:rPr lang="de-CH" sz="2000" dirty="0">
                <a:latin typeface="Interstate-Light" pitchFamily="2" charset="0"/>
              </a:rPr>
              <a:t>» unseres Gewerbes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8013" y="4114801"/>
            <a:ext cx="2532888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138" y="41529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6475" y="4100510"/>
            <a:ext cx="2665476" cy="1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862782"/>
            <a:ext cx="7340600" cy="545689"/>
          </a:xfrm>
        </p:spPr>
        <p:txBody>
          <a:bodyPr/>
          <a:lstStyle/>
          <a:p>
            <a:pPr eaLnBrk="1" hangingPunct="1"/>
            <a:r>
              <a:rPr lang="de-CH" sz="3200" dirty="0"/>
              <a:t>Wohnpolitik = Finanz- &amp; Steuerpolitik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88" y="1666876"/>
            <a:ext cx="8042428" cy="510511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Interstate-Bold" pitchFamily="2" charset="0"/>
              <a:buNone/>
            </a:pPr>
            <a:endParaRPr lang="de-CH" sz="11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CH" sz="2400" dirty="0"/>
              <a:t>Finanzpolitik und Steuerpolitik 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400" dirty="0"/>
              <a:t>Steigende AHV-IV Ergänzungsleistungen vor allem auf Wohnzuschüsse zurückzuführen </a:t>
            </a:r>
          </a:p>
          <a:p>
            <a:pPr marL="179387" lvl="1" indent="0" eaLnBrk="1" hangingPunct="1">
              <a:lnSpc>
                <a:spcPct val="90000"/>
              </a:lnSpc>
              <a:buNone/>
            </a:pPr>
            <a:endParaRPr lang="de-CH" sz="1400" dirty="0"/>
          </a:p>
          <a:p>
            <a:pPr lvl="1" eaLnBrk="1" hangingPunct="1">
              <a:lnSpc>
                <a:spcPct val="90000"/>
              </a:lnSpc>
            </a:pPr>
            <a:r>
              <a:rPr lang="de-CH" sz="1400" dirty="0"/>
              <a:t>Immobilien-Vermögenszuwächse dank steuerfinanzierten Infrastrukturleistungen </a:t>
            </a:r>
          </a:p>
          <a:p>
            <a:pPr marL="179387" lvl="1" indent="0" eaLnBrk="1" hangingPunct="1">
              <a:lnSpc>
                <a:spcPct val="90000"/>
              </a:lnSpc>
              <a:buNone/>
            </a:pPr>
            <a:endParaRPr lang="de-CH" sz="1400" dirty="0"/>
          </a:p>
          <a:p>
            <a:pPr lvl="1" eaLnBrk="1" hangingPunct="1">
              <a:lnSpc>
                <a:spcPct val="90000"/>
              </a:lnSpc>
            </a:pPr>
            <a:r>
              <a:rPr lang="de-CH" sz="1400" dirty="0"/>
              <a:t>Baurechte generieren Volksvermögen und jährliche Einnahmen</a:t>
            </a:r>
          </a:p>
          <a:p>
            <a:pPr marL="179387" lvl="1" indent="0" eaLnBrk="1" hangingPunct="1">
              <a:lnSpc>
                <a:spcPct val="90000"/>
              </a:lnSpc>
              <a:buNone/>
            </a:pPr>
            <a:endParaRPr lang="de-CH" sz="1400" dirty="0"/>
          </a:p>
          <a:p>
            <a:pPr lvl="1" eaLnBrk="1" hangingPunct="1">
              <a:lnSpc>
                <a:spcPct val="90000"/>
              </a:lnSpc>
            </a:pPr>
            <a:r>
              <a:rPr lang="de-CH" sz="1400" dirty="0"/>
              <a:t>Einnahmen über Grundstückgewinnsteuer / Handänderungssteuer </a:t>
            </a:r>
          </a:p>
          <a:p>
            <a:pPr marL="179387" lvl="1" indent="0" eaLnBrk="1" hangingPunct="1">
              <a:lnSpc>
                <a:spcPct val="90000"/>
              </a:lnSpc>
              <a:buNone/>
            </a:pPr>
            <a:endParaRPr lang="de-CH" sz="1400" dirty="0"/>
          </a:p>
          <a:p>
            <a:pPr lvl="1" eaLnBrk="1" hangingPunct="1">
              <a:lnSpc>
                <a:spcPct val="90000"/>
              </a:lnSpc>
            </a:pPr>
            <a:r>
              <a:rPr lang="de-CH" sz="1400" dirty="0"/>
              <a:t>Grösster Steuerertrag pro m2 in Genossenschaftssiedlungen </a:t>
            </a:r>
            <a:br>
              <a:rPr lang="de-CH" sz="1400" dirty="0"/>
            </a:br>
            <a:endParaRPr lang="de-CH" sz="1400" dirty="0"/>
          </a:p>
          <a:p>
            <a:pPr lvl="1" eaLnBrk="1" hangingPunct="1">
              <a:lnSpc>
                <a:spcPct val="90000"/>
              </a:lnSpc>
            </a:pPr>
            <a:endParaRPr lang="de-CH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828676"/>
            <a:ext cx="8664575" cy="428624"/>
          </a:xfrm>
        </p:spPr>
        <p:txBody>
          <a:bodyPr/>
          <a:lstStyle/>
          <a:p>
            <a:pPr eaLnBrk="1" hangingPunct="1"/>
            <a:r>
              <a:rPr lang="de-CH" dirty="0"/>
              <a:t>Verfassungsaufträge und Gesetze rund ums Wohnen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endParaRPr lang="de-CH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323975"/>
            <a:ext cx="6880225" cy="5534025"/>
          </a:xfrm>
        </p:spPr>
        <p:txBody>
          <a:bodyPr/>
          <a:lstStyle/>
          <a:p>
            <a:pPr marL="0" indent="0">
              <a:buNone/>
            </a:pPr>
            <a:br>
              <a:rPr lang="de-CH" b="1" dirty="0"/>
            </a:br>
            <a:r>
              <a:rPr lang="de-CH" b="1" dirty="0"/>
              <a:t>Art. 41 BV verfasst ein Recht aller auf eine zahlbare Wohnung</a:t>
            </a:r>
            <a:endParaRPr lang="de-CH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Bund und Kantone setzen sich in Ergänzung zu persönlicher Verantwortung und privater Initiative dafür ein, dass:</a:t>
            </a:r>
            <a:br>
              <a:rPr lang="de-CH" sz="1800" dirty="0"/>
            </a:br>
            <a:endParaRPr lang="de-CH" sz="1800" dirty="0"/>
          </a:p>
          <a:p>
            <a:pPr marL="0" indent="0">
              <a:buNone/>
            </a:pPr>
            <a:r>
              <a:rPr lang="de-CH" sz="1800" dirty="0"/>
              <a:t>	e. Wohnungssuchende für sich und ihre Familie eine 	angemessene Wohnung zu tragbaren Bedingungen 	finden können;</a:t>
            </a:r>
            <a:br>
              <a:rPr lang="de-CH" sz="1800" dirty="0"/>
            </a:br>
            <a:br>
              <a:rPr lang="de-CH" sz="1800" dirty="0"/>
            </a:br>
            <a:endParaRPr lang="de-CH" sz="1800" dirty="0"/>
          </a:p>
          <a:p>
            <a:r>
              <a:rPr lang="de-CH" sz="1800" dirty="0">
                <a:solidFill>
                  <a:srgbClr val="FF0000"/>
                </a:solidFill>
              </a:rPr>
              <a:t>Wohnen ist Armutsrisiko Nr. 1</a:t>
            </a:r>
          </a:p>
          <a:p>
            <a:endParaRPr lang="de-CH" sz="1600" dirty="0"/>
          </a:p>
          <a:p>
            <a:pPr>
              <a:buFont typeface="Interstate-Bold" pitchFamily="2" charset="0"/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6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500" dirty="0"/>
          </a:p>
        </p:txBody>
      </p:sp>
      <p:pic>
        <p:nvPicPr>
          <p:cNvPr id="1026" name="Picture 2" descr="Bundesverfassung Schweiz BV, 3.3.2024">
            <a:extLst>
              <a:ext uri="{FF2B5EF4-FFF2-40B4-BE49-F238E27FC236}">
                <a16:creationId xmlns:a16="http://schemas.microsoft.com/office/drawing/2014/main" id="{7759FD64-464F-5C2B-0FA1-1961C6E4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80" y="3213952"/>
            <a:ext cx="2745032" cy="27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9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828676"/>
            <a:ext cx="8664575" cy="428624"/>
          </a:xfrm>
        </p:spPr>
        <p:txBody>
          <a:bodyPr/>
          <a:lstStyle/>
          <a:p>
            <a:pPr eaLnBrk="1" hangingPunct="1"/>
            <a:r>
              <a:rPr lang="de-CH" dirty="0"/>
              <a:t>Verfassungsaufträge und Gesetze rund ums Wohnen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endParaRPr lang="de-CH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323975"/>
            <a:ext cx="6174445" cy="5534025"/>
          </a:xfrm>
        </p:spPr>
        <p:txBody>
          <a:bodyPr/>
          <a:lstStyle/>
          <a:p>
            <a:pPr marL="0" indent="0">
              <a:buNone/>
            </a:pPr>
            <a:endParaRPr lang="de-CH" sz="1400" dirty="0"/>
          </a:p>
          <a:p>
            <a:pPr marL="0" indent="0">
              <a:buNone/>
            </a:pPr>
            <a:r>
              <a:rPr lang="de-CH" sz="1400" dirty="0"/>
              <a:t>Art. 108 BV Wohnbau- und Wohneigentumsförderung</a:t>
            </a:r>
            <a:br>
              <a:rPr lang="de-CH" sz="1400" dirty="0"/>
            </a:br>
            <a:endParaRPr lang="de-CH" sz="1400" dirty="0"/>
          </a:p>
          <a:p>
            <a:pPr marL="203200" lvl="1" indent="0">
              <a:buNone/>
            </a:pPr>
            <a:r>
              <a:rPr lang="de-CH" sz="1050" dirty="0"/>
              <a:t>1 </a:t>
            </a:r>
            <a:r>
              <a:rPr lang="de-CH" sz="1050" dirty="0">
                <a:solidFill>
                  <a:srgbClr val="FF0000"/>
                </a:solidFill>
              </a:rPr>
              <a:t>Der Bund fördert den Wohnungsbau, den Erwerb von Wohnungs- und Hauseigentum, das dem Eigenbedarf Privater dient, sowie die Tätigkeit von Trägern und Organisationen des gemeinnützigen Wohnungsbaus.</a:t>
            </a:r>
            <a:br>
              <a:rPr lang="de-CH" sz="1050" dirty="0">
                <a:solidFill>
                  <a:srgbClr val="FF0000"/>
                </a:solidFill>
              </a:rPr>
            </a:br>
            <a:endParaRPr lang="de-CH" sz="1050" dirty="0">
              <a:solidFill>
                <a:srgbClr val="FF0000"/>
              </a:solidFill>
            </a:endParaRPr>
          </a:p>
          <a:p>
            <a:pPr marL="203200" lvl="1" indent="0">
              <a:buNone/>
            </a:pPr>
            <a:r>
              <a:rPr lang="de-CH" sz="1050" dirty="0"/>
              <a:t>2 Er fördert insbesondere die Beschaffung und Erschliessung von Land für den Wohnungsbau, die Rationalisierung und die Verbilligung des Wohnungsbaus sowie die Verbilligung der Wohnkosten.</a:t>
            </a:r>
            <a:br>
              <a:rPr lang="de-CH" sz="1050" dirty="0"/>
            </a:br>
            <a:endParaRPr lang="de-CH" sz="1050" dirty="0"/>
          </a:p>
          <a:p>
            <a:pPr marL="203200" lvl="1" indent="0">
              <a:buNone/>
            </a:pPr>
            <a:r>
              <a:rPr lang="de-CH" sz="1050" dirty="0"/>
              <a:t>3 Er kann Vorschriften erlassen über die Erschliessung von Land für den Wohnungsbau und die Baurationalisierung.</a:t>
            </a:r>
            <a:br>
              <a:rPr lang="de-CH" sz="1050" dirty="0"/>
            </a:br>
            <a:endParaRPr lang="de-CH" sz="1050" dirty="0"/>
          </a:p>
          <a:p>
            <a:pPr marL="203200" lvl="1" indent="0">
              <a:buNone/>
            </a:pPr>
            <a:r>
              <a:rPr lang="de-CH" sz="1050" dirty="0"/>
              <a:t>4 Er berücksichtigt dabei namentlich die Interessen von Familien, Betagten, Bedürftigen und Behinderten.</a:t>
            </a:r>
          </a:p>
          <a:p>
            <a:pPr lvl="1"/>
            <a:endParaRPr lang="de-CH" sz="800" dirty="0"/>
          </a:p>
          <a:p>
            <a:pPr lvl="1"/>
            <a:endParaRPr lang="de-CH" sz="450" dirty="0"/>
          </a:p>
          <a:p>
            <a:pPr>
              <a:buFont typeface="Interstate-Bold" pitchFamily="2" charset="0"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60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500" dirty="0"/>
          </a:p>
        </p:txBody>
      </p:sp>
      <p:pic>
        <p:nvPicPr>
          <p:cNvPr id="2" name="Picture 2" descr="Bundesverfassung Schweiz BV, 3.3.2024">
            <a:extLst>
              <a:ext uri="{FF2B5EF4-FFF2-40B4-BE49-F238E27FC236}">
                <a16:creationId xmlns:a16="http://schemas.microsoft.com/office/drawing/2014/main" id="{23E8273D-A4A8-EE10-A3BD-42FD83064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33" y="3600349"/>
            <a:ext cx="2856718" cy="2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6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59BCF-5E15-1B2E-3E38-8CA19FAF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125538"/>
            <a:ext cx="6765925" cy="518327"/>
          </a:xfrm>
        </p:spPr>
        <p:txBody>
          <a:bodyPr>
            <a:normAutofit/>
          </a:bodyPr>
          <a:lstStyle/>
          <a:p>
            <a:r>
              <a:rPr lang="de-CH" sz="2700" dirty="0"/>
              <a:t>Keine Erfüllung Verfassung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487B87-E2AD-60E8-68C3-A21F468F8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/>
              <a:t>Unfreundliche Übernahme </a:t>
            </a:r>
            <a:br>
              <a:rPr lang="de-CH" sz="2400" dirty="0"/>
            </a:br>
            <a:r>
              <a:rPr lang="de-CH" sz="2400" dirty="0"/>
              <a:t>durch Immobilien AGs </a:t>
            </a:r>
            <a:br>
              <a:rPr lang="de-CH" sz="2400" dirty="0"/>
            </a:br>
            <a:br>
              <a:rPr lang="de-CH" sz="2400" dirty="0"/>
            </a:br>
            <a:br>
              <a:rPr lang="de-CH" sz="2400" dirty="0"/>
            </a:br>
            <a:br>
              <a:rPr lang="de-CH" sz="2400" dirty="0"/>
            </a:br>
            <a:br>
              <a:rPr lang="de-CH" sz="2400" dirty="0"/>
            </a:br>
            <a:br>
              <a:rPr lang="de-CH" sz="2400" dirty="0"/>
            </a:br>
            <a:endParaRPr lang="de-CH" sz="2400" dirty="0"/>
          </a:p>
          <a:p>
            <a:r>
              <a:rPr lang="de-CH" sz="2400" dirty="0"/>
              <a:t>Anteil Mietende, die sich Wohneigentum leisten können von 60% auf 10% gesunken seit  2008</a:t>
            </a:r>
          </a:p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79889F8-7E5E-D9EA-2923-C0B26C54A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76425"/>
            <a:ext cx="3808164" cy="30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9117295-4852-A2A0-E4B3-37D9F9BFC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907F443-5B8E-EEDC-4016-50169528A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828676"/>
            <a:ext cx="8664575" cy="428624"/>
          </a:xfrm>
        </p:spPr>
        <p:txBody>
          <a:bodyPr/>
          <a:lstStyle/>
          <a:p>
            <a:pPr eaLnBrk="1" hangingPunct="1"/>
            <a:r>
              <a:rPr lang="de-CH" dirty="0"/>
              <a:t>Verfassungsaufträge und Gesetze rund ums Wohnen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endParaRPr lang="de-CH" sz="2400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F698DCD-40D1-6688-689A-1A36E6F84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838" y="1323975"/>
            <a:ext cx="6880225" cy="5534025"/>
          </a:xfrm>
        </p:spPr>
        <p:txBody>
          <a:bodyPr/>
          <a:lstStyle/>
          <a:p>
            <a:pPr marL="0" indent="0">
              <a:buNone/>
            </a:pPr>
            <a:r>
              <a:rPr lang="de-CH" sz="1400" b="1" dirty="0"/>
              <a:t>Art. 109 BV untersagt missbräuchliche Mietzinse</a:t>
            </a:r>
            <a:br>
              <a:rPr lang="de-CH" sz="1400" b="1" dirty="0"/>
            </a:br>
            <a:endParaRPr lang="de-CH" sz="1400" dirty="0"/>
          </a:p>
          <a:p>
            <a:pPr marL="0" indent="0">
              <a:buNone/>
            </a:pPr>
            <a:r>
              <a:rPr lang="de-CH" sz="1400" dirty="0"/>
              <a:t>Art. 109 BV Mietwesen</a:t>
            </a:r>
            <a:br>
              <a:rPr lang="de-CH" sz="1400" dirty="0"/>
            </a:br>
            <a:endParaRPr lang="de-CH" sz="1400" dirty="0"/>
          </a:p>
          <a:p>
            <a:pPr marL="203200" lvl="1" indent="0">
              <a:buNone/>
            </a:pPr>
            <a:r>
              <a:rPr lang="de-CH" sz="1050" dirty="0"/>
              <a:t>1 Der Bund erlässt Vorschriften gegen Missbräuche im Mietwesen, namentlich gegen missbräuchliche Mietzinse, sowie über die Anfechtbarkeit missbräuchlicher Kündigungen und die befristete Erstreckung von Mietverhältnissen.</a:t>
            </a:r>
          </a:p>
          <a:p>
            <a:pPr marL="0" indent="0">
              <a:buNone/>
            </a:pPr>
            <a:endParaRPr lang="de-CH" sz="1400" dirty="0"/>
          </a:p>
          <a:p>
            <a:pPr marL="0" indent="0">
              <a:buNone/>
            </a:pPr>
            <a:r>
              <a:rPr lang="de-CH" sz="1400" dirty="0"/>
              <a:t>Dieser Verfassungsartikel wird im </a:t>
            </a:r>
            <a:r>
              <a:rPr lang="de-CH" sz="1400" b="1" dirty="0"/>
              <a:t>Mietrecht OR Art. 269</a:t>
            </a:r>
            <a:r>
              <a:rPr lang="de-CH" sz="1400" dirty="0"/>
              <a:t> konkretisiert: Er besagt, dass missbräuchliche Mietzinse dann vorliegen, wenn ein übersetzter Ertrag aus der Mietsache erzielt wird.  Das heisst </a:t>
            </a:r>
            <a:r>
              <a:rPr lang="de-CH" sz="1400" b="1" dirty="0"/>
              <a:t>unser Gesetz konstituiert eine «</a:t>
            </a:r>
            <a:r>
              <a:rPr lang="de-CH" sz="1400" b="1" dirty="0" err="1"/>
              <a:t>KostenmietePlus</a:t>
            </a:r>
            <a:r>
              <a:rPr lang="de-CH" sz="1400" b="1" dirty="0"/>
              <a:t>»</a:t>
            </a:r>
            <a:r>
              <a:rPr lang="de-CH" sz="1400" dirty="0"/>
              <a:t>: Die </a:t>
            </a:r>
            <a:r>
              <a:rPr lang="de-CH" sz="1400" b="1" dirty="0"/>
              <a:t>Mieten haben sich nach den Kosten zu richten mit einer bescheidenen und beschränkten Rendite (Renditedeckel)</a:t>
            </a:r>
            <a:br>
              <a:rPr lang="de-CH" sz="1400" b="1" dirty="0"/>
            </a:br>
            <a:endParaRPr lang="de-CH" sz="1400" dirty="0"/>
          </a:p>
          <a:p>
            <a:pPr marL="0" indent="0">
              <a:buNone/>
            </a:pPr>
            <a:r>
              <a:rPr lang="de-CH" sz="1400" dirty="0"/>
              <a:t>Art. 269 OR (s. auch Art. 10 VMWG)</a:t>
            </a:r>
            <a:br>
              <a:rPr lang="de-CH" sz="1400" dirty="0"/>
            </a:br>
            <a:endParaRPr lang="de-CH" sz="1400" dirty="0"/>
          </a:p>
          <a:p>
            <a:pPr marL="203200" lvl="1" indent="0">
              <a:buNone/>
            </a:pPr>
            <a:r>
              <a:rPr lang="de-CH" sz="1050" dirty="0"/>
              <a:t>Missbräuchliche Mietzinse. Regel</a:t>
            </a:r>
          </a:p>
          <a:p>
            <a:pPr marL="203200" lvl="1" indent="0">
              <a:buNone/>
            </a:pPr>
            <a:r>
              <a:rPr lang="de-CH" sz="1050" dirty="0"/>
              <a:t>Mietzinse sind missbräuchlich, wenn damit ein übersetzter Ertrag aus der Mietsache erzielt wird oder wenn sie auf einem offensichtlich übersetzten Kaufpreis beruhen</a:t>
            </a:r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endParaRPr lang="de-CH" sz="1050" dirty="0"/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r>
              <a:rPr lang="de-CH" sz="1400" dirty="0"/>
              <a:t>Bundesgericht sagt: </a:t>
            </a:r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br>
              <a:rPr lang="de-CH" sz="1050" dirty="0"/>
            </a:br>
            <a:r>
              <a:rPr lang="de-CH" sz="1050" dirty="0"/>
              <a:t>übersetzter Ertrag ist wenn Nettorendite über 0,5 % plus Referenzzinssatz liegt lange Zeit 1,5% + 0,5% = 2%</a:t>
            </a:r>
          </a:p>
          <a:p>
            <a:pPr eaLnBrk="1" hangingPunct="1">
              <a:lnSpc>
                <a:spcPct val="90000"/>
              </a:lnSpc>
              <a:buFont typeface="Interstate-Bold" pitchFamily="2" charset="0"/>
              <a:buNone/>
            </a:pPr>
            <a:r>
              <a:rPr lang="de-CH" sz="1050" dirty="0"/>
              <a:t>	Änderung BGER 2020 Nettorendite 2% über Referenzzinssatz aktuell:  1,5% + 2% = 3,5%</a:t>
            </a:r>
          </a:p>
        </p:txBody>
      </p:sp>
    </p:spTree>
    <p:extLst>
      <p:ext uri="{BB962C8B-B14F-4D97-AF65-F5344CB8AC3E}">
        <p14:creationId xmlns:p14="http://schemas.microsoft.com/office/powerpoint/2010/main" val="105205013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seite">
  <a:themeElements>
    <a:clrScheme name="Titelse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seite">
      <a:majorFont>
        <a:latin typeface="Interstate-BoldCondensed"/>
        <a:ea typeface=""/>
        <a:cs typeface=""/>
      </a:majorFont>
      <a:minorFont>
        <a:latin typeface="Interstate-Regular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se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192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lgeseite">
  <a:themeElements>
    <a:clrScheme name="Folgesei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C1929"/>
      </a:hlink>
      <a:folHlink>
        <a:srgbClr val="99CC00"/>
      </a:folHlink>
    </a:clrScheme>
    <a:fontScheme name="Folgeseite">
      <a:majorFont>
        <a:latin typeface="Interstate-BoldCondensed"/>
        <a:ea typeface=""/>
        <a:cs typeface=""/>
      </a:majorFont>
      <a:minorFont>
        <a:latin typeface="Interstate-Regular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gese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gese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gese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gese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gese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gese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gese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gese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gese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gese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gese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gese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gese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192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Zwischentitel">
  <a:themeElements>
    <a:clrScheme name="Zwischentitel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CAEBA"/>
      </a:accent1>
      <a:accent2>
        <a:srgbClr val="CC1929"/>
      </a:accent2>
      <a:accent3>
        <a:srgbClr val="FFFFFF"/>
      </a:accent3>
      <a:accent4>
        <a:srgbClr val="000000"/>
      </a:accent4>
      <a:accent5>
        <a:srgbClr val="CBD3D9"/>
      </a:accent5>
      <a:accent6>
        <a:srgbClr val="B91624"/>
      </a:accent6>
      <a:hlink>
        <a:srgbClr val="009999"/>
      </a:hlink>
      <a:folHlink>
        <a:srgbClr val="99CC00"/>
      </a:folHlink>
    </a:clrScheme>
    <a:fontScheme name="Zwischentitel">
      <a:majorFont>
        <a:latin typeface="Interstate-BoldCondensed"/>
        <a:ea typeface=""/>
        <a:cs typeface=""/>
      </a:majorFont>
      <a:minorFont>
        <a:latin typeface="Interstate-Regular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wischen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wischentit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wischentit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wischentit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wischentit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wischentit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wischentit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wischentit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wischentit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wischentit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wischentit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wischentit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wischentite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CAEBA"/>
        </a:accent1>
        <a:accent2>
          <a:srgbClr val="CC1929"/>
        </a:accent2>
        <a:accent3>
          <a:srgbClr val="FFFFFF"/>
        </a:accent3>
        <a:accent4>
          <a:srgbClr val="000000"/>
        </a:accent4>
        <a:accent5>
          <a:srgbClr val="CBD3D9"/>
        </a:accent5>
        <a:accent6>
          <a:srgbClr val="B91624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840</Words>
  <Application>Microsoft Macintosh PowerPoint</Application>
  <PresentationFormat>Bildschirmpräsentation (4:3)</PresentationFormat>
  <Paragraphs>179</Paragraphs>
  <Slides>17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8" baseType="lpstr">
      <vt:lpstr>Wingdings 3</vt:lpstr>
      <vt:lpstr>Wingdings</vt:lpstr>
      <vt:lpstr>NimbusSanNovReg</vt:lpstr>
      <vt:lpstr>Interstate-Bold</vt:lpstr>
      <vt:lpstr>Interstate-Light</vt:lpstr>
      <vt:lpstr>Interstate-BoldCondensed</vt:lpstr>
      <vt:lpstr>Interstate-RegularCondensed</vt:lpstr>
      <vt:lpstr>Arial</vt:lpstr>
      <vt:lpstr>Titelseite</vt:lpstr>
      <vt:lpstr>Folgeseite</vt:lpstr>
      <vt:lpstr>Zwischentitel</vt:lpstr>
      <vt:lpstr>Wohnpolitik = knallharte Wirtschaftspolitik</vt:lpstr>
      <vt:lpstr>Hintergrund     </vt:lpstr>
      <vt:lpstr>Wohnpolitik = Gesellschafts- und Gleichstellungspolitikpolitik</vt:lpstr>
      <vt:lpstr>Bodenpolitik = Gewerbepolitik</vt:lpstr>
      <vt:lpstr>Wohnpolitik = Finanz- &amp; Steuerpolitik</vt:lpstr>
      <vt:lpstr>Verfassungsaufträge und Gesetze rund ums Wohnen     </vt:lpstr>
      <vt:lpstr>Verfassungsaufträge und Gesetze rund ums Wohnen     </vt:lpstr>
      <vt:lpstr>Keine Erfüllung Verfassung</vt:lpstr>
      <vt:lpstr>Verfassungsaufträge und Gesetze rund ums Wohnen     </vt:lpstr>
      <vt:lpstr>  </vt:lpstr>
      <vt:lpstr>PowerPoint-Präsentation</vt:lpstr>
      <vt:lpstr>Skandal erster Güte</vt:lpstr>
      <vt:lpstr>Was ist zu tun? </vt:lpstr>
      <vt:lpstr>Die Lösung 1: gemeinnütziger Wohnbauträger  </vt:lpstr>
      <vt:lpstr>Die Lösung 1: gemeinnütziger Wohnbauträger II </vt:lpstr>
      <vt:lpstr>Die Lösung 2: Durchsetzung des Mietrechts </vt:lpstr>
      <vt:lpstr>Wir müssen die Weichen stellen: So oder so?</vt:lpstr>
    </vt:vector>
  </TitlesOfParts>
  <Company>Zeix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KMU gegen UStR II</dc:title>
  <dc:subject>Unternehmens-Steuerreform II, Medienkonferenz</dc:subject>
  <dc:creator>Jacqueline Badran</dc:creator>
  <cp:keywords>Politik, Medienkonferenz</cp:keywords>
  <cp:lastModifiedBy>Mattea Meyer</cp:lastModifiedBy>
  <cp:revision>827</cp:revision>
  <cp:lastPrinted>2024-10-18T20:50:38Z</cp:lastPrinted>
  <dcterms:created xsi:type="dcterms:W3CDTF">2004-02-12T07:26:20Z</dcterms:created>
  <dcterms:modified xsi:type="dcterms:W3CDTF">2025-09-01T15:11:07Z</dcterms:modified>
  <cp:category>Präsentation</cp:category>
</cp:coreProperties>
</file>